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259" r:id="rId6"/>
    <p:sldId id="262" r:id="rId7"/>
    <p:sldId id="263" r:id="rId8"/>
    <p:sldId id="264" r:id="rId9"/>
    <p:sldId id="265" r:id="rId10"/>
    <p:sldId id="266" r:id="rId11"/>
    <p:sldId id="267" r:id="rId12"/>
    <p:sldId id="268" r:id="rId13"/>
    <p:sldId id="269" r:id="rId14"/>
    <p:sldId id="274" r:id="rId15"/>
    <p:sldId id="261" r:id="rId16"/>
    <p:sldId id="270" r:id="rId17"/>
    <p:sldId id="271" r:id="rId18"/>
    <p:sldId id="276"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Delovni_list_programa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Delovni_list_programa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Delovni_list_programa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Delovni_list_programa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Delovni_list_programa_Microsoft_Office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Delovni_list_programa_Microsoft_Office_Excel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lang val="sl-SI"/>
  <c:clrMapOvr bg1="lt1" tx1="dk1" bg2="lt2" tx2="dk2" accent1="accent1" accent2="accent2" accent3="accent3" accent4="accent4" accent5="accent5" accent6="accent6" hlink="hlink" folHlink="folHlink"/>
  <c:chart>
    <c:autoTitleDeleted val="1"/>
    <c:view3D>
      <c:perspective val="0"/>
    </c:view3D>
    <c:plotArea>
      <c:layout>
        <c:manualLayout>
          <c:layoutTarget val="inner"/>
          <c:xMode val="edge"/>
          <c:yMode val="edge"/>
          <c:x val="0.15354330708661554"/>
          <c:y val="0.38392857142857589"/>
          <c:w val="0.39763779527559284"/>
          <c:h val="0.23809523809523994"/>
        </c:manualLayout>
      </c:layout>
      <c:pie3DChart>
        <c:varyColors val="1"/>
        <c:ser>
          <c:idx val="0"/>
          <c:order val="0"/>
          <c:tx>
            <c:strRef>
              <c:f>Sheet1!$A$2</c:f>
              <c:strCache>
                <c:ptCount val="1"/>
                <c:pt idx="0">
                  <c:v>East</c:v>
                </c:pt>
              </c:strCache>
            </c:strRef>
          </c:tx>
          <c:dLbls>
            <c:dLbl>
              <c:idx val="0"/>
              <c:layout>
                <c:manualLayout>
                  <c:x val="8.631015717630139E-4"/>
                  <c:y val="-8.0521276964657745E-2"/>
                </c:manualLayout>
              </c:layout>
              <c:numFmt formatCode="0%" sourceLinked="0"/>
              <c:spPr>
                <a:noFill/>
                <a:ln w="25365">
                  <a:noFill/>
                </a:ln>
              </c:spPr>
              <c:txPr>
                <a:bodyPr/>
                <a:lstStyle/>
                <a:p>
                  <a:pPr>
                    <a:defRPr/>
                  </a:pPr>
                  <a:endParaRPr lang="sl-SI"/>
                </a:p>
              </c:txPr>
              <c:dLblPos val="bestFit"/>
              <c:showPercent val="1"/>
            </c:dLbl>
            <c:dLbl>
              <c:idx val="1"/>
              <c:layout>
                <c:manualLayout>
                  <c:x val="2.8618551059495827E-2"/>
                  <c:y val="-7.3880737812398484E-2"/>
                </c:manualLayout>
              </c:layout>
              <c:numFmt formatCode="0%" sourceLinked="0"/>
              <c:spPr>
                <a:noFill/>
                <a:ln w="25365">
                  <a:noFill/>
                </a:ln>
              </c:spPr>
              <c:txPr>
                <a:bodyPr/>
                <a:lstStyle/>
                <a:p>
                  <a:pPr>
                    <a:defRPr/>
                  </a:pPr>
                  <a:endParaRPr lang="sl-SI"/>
                </a:p>
              </c:txPr>
              <c:dLblPos val="bestFit"/>
              <c:showPercent val="1"/>
            </c:dLbl>
            <c:dLbl>
              <c:idx val="2"/>
              <c:layout>
                <c:manualLayout>
                  <c:x val="-4.7949310390255254E-2"/>
                  <c:y val="-0.11522586591416015"/>
                </c:manualLayout>
              </c:layout>
              <c:numFmt formatCode="0%" sourceLinked="0"/>
              <c:spPr>
                <a:noFill/>
                <a:ln w="25365">
                  <a:noFill/>
                </a:ln>
              </c:spPr>
              <c:txPr>
                <a:bodyPr/>
                <a:lstStyle/>
                <a:p>
                  <a:pPr>
                    <a:defRPr/>
                  </a:pPr>
                  <a:endParaRPr lang="sl-SI"/>
                </a:p>
              </c:txPr>
              <c:dLblPos val="bestFit"/>
              <c:showPercent val="1"/>
            </c:dLbl>
            <c:dLbl>
              <c:idx val="3"/>
              <c:layout>
                <c:manualLayout>
                  <c:x val="2.1027472917236781E-2"/>
                  <c:y val="-7.4662823938915907E-2"/>
                </c:manualLayout>
              </c:layout>
              <c:numFmt formatCode="0%" sourceLinked="0"/>
              <c:spPr>
                <a:noFill/>
                <a:ln w="25365">
                  <a:noFill/>
                </a:ln>
              </c:spPr>
              <c:txPr>
                <a:bodyPr/>
                <a:lstStyle/>
                <a:p>
                  <a:pPr>
                    <a:defRPr/>
                  </a:pPr>
                  <a:endParaRPr lang="sl-SI"/>
                </a:p>
              </c:txPr>
              <c:dLblPos val="bestFit"/>
              <c:showPercent val="1"/>
            </c:dLbl>
            <c:numFmt formatCode="0%" sourceLinked="0"/>
            <c:spPr>
              <a:noFill/>
              <a:ln w="25365">
                <a:noFill/>
              </a:ln>
            </c:spPr>
            <c:showPercent val="1"/>
            <c:showLeaderLines val="1"/>
          </c:dLbls>
          <c:cat>
            <c:strRef>
              <c:f>Sheet1!$B$1:$E$1</c:f>
              <c:strCache>
                <c:ptCount val="4"/>
                <c:pt idx="0">
                  <c:v>do 20 let</c:v>
                </c:pt>
                <c:pt idx="1">
                  <c:v>od 21 do 40 let</c:v>
                </c:pt>
                <c:pt idx="2">
                  <c:v>od 41 do 60 let</c:v>
                </c:pt>
                <c:pt idx="3">
                  <c:v>več kot 60 let</c:v>
                </c:pt>
              </c:strCache>
            </c:strRef>
          </c:cat>
          <c:val>
            <c:numRef>
              <c:f>Sheet1!$B$2:$E$2</c:f>
              <c:numCache>
                <c:formatCode>General</c:formatCode>
                <c:ptCount val="4"/>
                <c:pt idx="0">
                  <c:v>10</c:v>
                </c:pt>
                <c:pt idx="1">
                  <c:v>31</c:v>
                </c:pt>
                <c:pt idx="2">
                  <c:v>47</c:v>
                </c:pt>
                <c:pt idx="3">
                  <c:v>12</c:v>
                </c:pt>
              </c:numCache>
            </c:numRef>
          </c:val>
        </c:ser>
        <c:ser>
          <c:idx val="1"/>
          <c:order val="1"/>
          <c:tx>
            <c:strRef>
              <c:f>Sheet1!$A$3</c:f>
              <c:strCache>
                <c:ptCount val="1"/>
              </c:strCache>
            </c:strRef>
          </c:tx>
          <c:cat>
            <c:strRef>
              <c:f>Sheet1!$B$1:$E$1</c:f>
              <c:strCache>
                <c:ptCount val="4"/>
                <c:pt idx="0">
                  <c:v>do 20 let</c:v>
                </c:pt>
                <c:pt idx="1">
                  <c:v>od 21 do 40 let</c:v>
                </c:pt>
                <c:pt idx="2">
                  <c:v>od 41 do 60 let</c:v>
                </c:pt>
                <c:pt idx="3">
                  <c:v>več kot 60 let</c:v>
                </c:pt>
              </c:strCache>
            </c:strRef>
          </c:cat>
          <c:val>
            <c:numRef>
              <c:f>Sheet1!$B$3:$E$3</c:f>
              <c:numCache>
                <c:formatCode>General</c:formatCode>
                <c:ptCount val="4"/>
              </c:numCache>
            </c:numRef>
          </c:val>
        </c:ser>
        <c:ser>
          <c:idx val="2"/>
          <c:order val="2"/>
          <c:tx>
            <c:strRef>
              <c:f>Sheet1!$A$4</c:f>
              <c:strCache>
                <c:ptCount val="1"/>
              </c:strCache>
            </c:strRef>
          </c:tx>
          <c:cat>
            <c:strRef>
              <c:f>Sheet1!$B$1:$E$1</c:f>
              <c:strCache>
                <c:ptCount val="4"/>
                <c:pt idx="0">
                  <c:v>do 20 let</c:v>
                </c:pt>
                <c:pt idx="1">
                  <c:v>od 21 do 40 let</c:v>
                </c:pt>
                <c:pt idx="2">
                  <c:v>od 41 do 60 let</c:v>
                </c:pt>
                <c:pt idx="3">
                  <c:v>več kot 60 let</c:v>
                </c:pt>
              </c:strCache>
            </c:strRef>
          </c:cat>
          <c:val>
            <c:numRef>
              <c:f>Sheet1!$B$4:$E$4</c:f>
              <c:numCache>
                <c:formatCode>General</c:formatCode>
                <c:ptCount val="4"/>
              </c:numCache>
            </c:numRef>
          </c:val>
        </c:ser>
        <c:dLbls/>
      </c:pie3DChart>
      <c:spPr>
        <a:noFill/>
        <a:ln w="25365">
          <a:noFill/>
        </a:ln>
      </c:spPr>
    </c:plotArea>
    <c:legend>
      <c:legendPos val="r"/>
      <c:layout>
        <c:manualLayout>
          <c:xMode val="edge"/>
          <c:yMode val="edge"/>
          <c:x val="0.70275585117078043"/>
          <c:y val="0.33035706313836993"/>
          <c:w val="0.28937013308118997"/>
          <c:h val="0.33630960352829847"/>
        </c:manualLayout>
      </c:layout>
    </c:legend>
    <c:plotVisOnly val="1"/>
    <c:dispBlanksAs val="zero"/>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sl-SI"/>
  <c:clrMapOvr bg1="lt1" tx1="dk1" bg2="lt2" tx2="dk2" accent1="accent1" accent2="accent2" accent3="accent3" accent4="accent4" accent5="accent5" accent6="accent6" hlink="hlink" folHlink="folHlink"/>
  <c:chart>
    <c:view3D>
      <c:hPercent val="74"/>
      <c:depthPercent val="100"/>
      <c:rAngAx val="1"/>
    </c:view3D>
    <c:plotArea>
      <c:layout>
        <c:manualLayout>
          <c:layoutTarget val="inner"/>
          <c:xMode val="edge"/>
          <c:yMode val="edge"/>
          <c:x val="7.3059360730593603E-2"/>
          <c:y val="6.1371841155234683E-2"/>
          <c:w val="0.74429223744292261"/>
          <c:h val="0.85198555956679145"/>
        </c:manualLayout>
      </c:layout>
      <c:bar3DChart>
        <c:barDir val="col"/>
        <c:grouping val="clustered"/>
        <c:ser>
          <c:idx val="0"/>
          <c:order val="0"/>
          <c:tx>
            <c:strRef>
              <c:f>Sheet1!$A$2</c:f>
              <c:strCache>
                <c:ptCount val="1"/>
                <c:pt idx="0">
                  <c:v>moški</c:v>
                </c:pt>
              </c:strCache>
            </c:strRef>
          </c:tx>
          <c:dLbls>
            <c:dLbl>
              <c:idx val="0"/>
              <c:layout>
                <c:manualLayout>
                  <c:x val="4.1603546656435925E-2"/>
                  <c:y val="-5.8791553494837535E-2"/>
                </c:manualLayout>
              </c:layout>
              <c:spPr>
                <a:noFill/>
                <a:ln w="25377">
                  <a:noFill/>
                </a:ln>
              </c:spPr>
              <c:txPr>
                <a:bodyPr/>
                <a:lstStyle/>
                <a:p>
                  <a:pPr>
                    <a:defRPr/>
                  </a:pPr>
                  <a:endParaRPr lang="sl-SI"/>
                </a:p>
              </c:txPr>
              <c:showVal val="1"/>
            </c:dLbl>
            <c:spPr>
              <a:noFill/>
              <a:ln w="25377">
                <a:noFill/>
              </a:ln>
            </c:spPr>
            <c:showVal val="1"/>
          </c:dLbls>
          <c:cat>
            <c:numRef>
              <c:f>Sheet1!$B$1</c:f>
              <c:numCache>
                <c:formatCode>General</c:formatCode>
                <c:ptCount val="1"/>
              </c:numCache>
            </c:numRef>
          </c:cat>
          <c:val>
            <c:numRef>
              <c:f>Sheet1!$B$2</c:f>
              <c:numCache>
                <c:formatCode>General</c:formatCode>
                <c:ptCount val="1"/>
                <c:pt idx="0">
                  <c:v>63</c:v>
                </c:pt>
              </c:numCache>
            </c:numRef>
          </c:val>
        </c:ser>
        <c:ser>
          <c:idx val="2"/>
          <c:order val="1"/>
          <c:tx>
            <c:strRef>
              <c:f>Sheet1!$A$4</c:f>
              <c:strCache>
                <c:ptCount val="1"/>
                <c:pt idx="0">
                  <c:v>ženski</c:v>
                </c:pt>
              </c:strCache>
            </c:strRef>
          </c:tx>
          <c:dLbls>
            <c:dLbl>
              <c:idx val="0"/>
              <c:layout>
                <c:manualLayout>
                  <c:x val="0.20726991492652749"/>
                  <c:y val="-4.6457607433217311E-3"/>
                </c:manualLayout>
              </c:layout>
              <c:showVal val="1"/>
            </c:dLbl>
            <c:spPr>
              <a:noFill/>
              <a:ln w="25377">
                <a:noFill/>
              </a:ln>
            </c:spPr>
            <c:showVal val="1"/>
          </c:dLbls>
          <c:cat>
            <c:numRef>
              <c:f>Sheet1!$B$1</c:f>
              <c:numCache>
                <c:formatCode>General</c:formatCode>
                <c:ptCount val="1"/>
              </c:numCache>
            </c:numRef>
          </c:cat>
          <c:val>
            <c:numRef>
              <c:f>Sheet1!$B$4</c:f>
              <c:numCache>
                <c:formatCode>General</c:formatCode>
                <c:ptCount val="1"/>
                <c:pt idx="0">
                  <c:v>37</c:v>
                </c:pt>
              </c:numCache>
            </c:numRef>
          </c:val>
        </c:ser>
        <c:dLbls>
          <c:showVal val="1"/>
        </c:dLbls>
        <c:gapDepth val="0"/>
        <c:shape val="box"/>
        <c:axId val="56340480"/>
        <c:axId val="56342016"/>
        <c:axId val="0"/>
      </c:bar3DChart>
      <c:catAx>
        <c:axId val="56340480"/>
        <c:scaling>
          <c:orientation val="minMax"/>
        </c:scaling>
        <c:axPos val="b"/>
        <c:numFmt formatCode="General" sourceLinked="1"/>
        <c:tickLblPos val="low"/>
        <c:txPr>
          <a:bodyPr rot="0" vert="horz"/>
          <a:lstStyle/>
          <a:p>
            <a:pPr>
              <a:defRPr/>
            </a:pPr>
            <a:endParaRPr lang="sl-SI"/>
          </a:p>
        </c:txPr>
        <c:crossAx val="56342016"/>
        <c:crosses val="autoZero"/>
        <c:auto val="1"/>
        <c:lblAlgn val="ctr"/>
        <c:lblOffset val="100"/>
        <c:tickLblSkip val="1"/>
        <c:tickMarkSkip val="1"/>
      </c:catAx>
      <c:valAx>
        <c:axId val="56342016"/>
        <c:scaling>
          <c:orientation val="minMax"/>
        </c:scaling>
        <c:axPos val="l"/>
        <c:majorGridlines/>
        <c:numFmt formatCode="General" sourceLinked="1"/>
        <c:tickLblPos val="nextTo"/>
        <c:txPr>
          <a:bodyPr rot="0" vert="horz"/>
          <a:lstStyle/>
          <a:p>
            <a:pPr>
              <a:defRPr/>
            </a:pPr>
            <a:endParaRPr lang="sl-SI"/>
          </a:p>
        </c:txPr>
        <c:crossAx val="56340480"/>
        <c:crosses val="autoZero"/>
        <c:crossBetween val="between"/>
      </c:valAx>
      <c:spPr>
        <a:noFill/>
        <a:ln w="25377">
          <a:noFill/>
        </a:ln>
      </c:spPr>
    </c:plotArea>
    <c:legend>
      <c:legendPos val="r"/>
      <c:layout>
        <c:manualLayout>
          <c:xMode val="edge"/>
          <c:yMode val="edge"/>
          <c:x val="0.84246582003852988"/>
          <c:y val="0.41155234657039713"/>
          <c:w val="0.14840181794377783"/>
          <c:h val="0.17689530685920618"/>
        </c:manualLayout>
      </c:layout>
    </c:legend>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sl-SI"/>
  <c:clrMapOvr bg1="lt1" tx1="dk1" bg2="lt2" tx2="dk2" accent1="accent1" accent2="accent2" accent3="accent3" accent4="accent4" accent5="accent5" accent6="accent6" hlink="hlink" folHlink="folHlink"/>
  <c:chart>
    <c:plotArea>
      <c:layout>
        <c:manualLayout>
          <c:layoutTarget val="inner"/>
          <c:xMode val="edge"/>
          <c:yMode val="edge"/>
          <c:x val="6.7187500000000011E-2"/>
          <c:y val="5.5555555555555455E-2"/>
          <c:w val="0.7314945761736481"/>
          <c:h val="0.73232323232323748"/>
        </c:manualLayout>
      </c:layout>
      <c:barChart>
        <c:barDir val="col"/>
        <c:grouping val="clustered"/>
        <c:ser>
          <c:idx val="0"/>
          <c:order val="0"/>
          <c:tx>
            <c:strRef>
              <c:f>Sheet1!$A$2</c:f>
              <c:strCache>
                <c:ptCount val="1"/>
                <c:pt idx="0">
                  <c:v>premog</c:v>
                </c:pt>
              </c:strCache>
            </c:strRef>
          </c:tx>
          <c:dLbls>
            <c:dLbl>
              <c:idx val="0"/>
              <c:layout>
                <c:manualLayout>
                  <c:x val="2.4026460978091982E-2"/>
                  <c:y val="1.4621879161656547E-2"/>
                </c:manualLayout>
              </c:layout>
              <c:spPr>
                <a:noFill/>
                <a:ln w="24883">
                  <a:noFill/>
                </a:ln>
              </c:spPr>
              <c:txPr>
                <a:bodyPr/>
                <a:lstStyle/>
                <a:p>
                  <a:pPr>
                    <a:defRPr/>
                  </a:pPr>
                  <a:endParaRPr lang="sl-SI"/>
                </a:p>
              </c:txPr>
              <c:dLblPos val="outEnd"/>
              <c:showVal val="1"/>
            </c:dLbl>
            <c:spPr>
              <a:noFill/>
              <a:ln w="24883">
                <a:noFill/>
              </a:ln>
            </c:spPr>
            <c:showVal val="1"/>
          </c:dLbls>
          <c:cat>
            <c:strRef>
              <c:f>Sheet1!$B$1:$F$1</c:f>
              <c:strCache>
                <c:ptCount val="5"/>
                <c:pt idx="0">
                  <c:v>premog</c:v>
                </c:pt>
                <c:pt idx="1">
                  <c:v>podjetje</c:v>
                </c:pt>
                <c:pt idx="2">
                  <c:v>el.enerija</c:v>
                </c:pt>
                <c:pt idx="3">
                  <c:v>rudarji</c:v>
                </c:pt>
                <c:pt idx="4">
                  <c:v>NK Rudar</c:v>
                </c:pt>
              </c:strCache>
            </c:strRef>
          </c:cat>
          <c:val>
            <c:numRef>
              <c:f>Sheet1!$B$2:$F$2</c:f>
              <c:numCache>
                <c:formatCode>General</c:formatCode>
                <c:ptCount val="5"/>
                <c:pt idx="0">
                  <c:v>46</c:v>
                </c:pt>
              </c:numCache>
            </c:numRef>
          </c:val>
        </c:ser>
        <c:ser>
          <c:idx val="1"/>
          <c:order val="1"/>
          <c:tx>
            <c:strRef>
              <c:f>Sheet1!$A$3</c:f>
              <c:strCache>
                <c:ptCount val="1"/>
                <c:pt idx="0">
                  <c:v>uspešno podjetje</c:v>
                </c:pt>
              </c:strCache>
            </c:strRef>
          </c:tx>
          <c:dLbls>
            <c:dLbl>
              <c:idx val="1"/>
              <c:layout>
                <c:manualLayout>
                  <c:x val="2.8968164693698943E-2"/>
                  <c:y val="1.3099569450370429E-2"/>
                </c:manualLayout>
              </c:layout>
              <c:spPr>
                <a:noFill/>
                <a:ln w="24883">
                  <a:noFill/>
                </a:ln>
              </c:spPr>
              <c:txPr>
                <a:bodyPr/>
                <a:lstStyle/>
                <a:p>
                  <a:pPr>
                    <a:defRPr/>
                  </a:pPr>
                  <a:endParaRPr lang="sl-SI"/>
                </a:p>
              </c:txPr>
              <c:dLblPos val="outEnd"/>
              <c:showVal val="1"/>
            </c:dLbl>
            <c:spPr>
              <a:noFill/>
              <a:ln w="24883">
                <a:noFill/>
              </a:ln>
            </c:spPr>
            <c:showVal val="1"/>
          </c:dLbls>
          <c:cat>
            <c:strRef>
              <c:f>Sheet1!$B$1:$F$1</c:f>
              <c:strCache>
                <c:ptCount val="5"/>
                <c:pt idx="0">
                  <c:v>premog</c:v>
                </c:pt>
                <c:pt idx="1">
                  <c:v>podjetje</c:v>
                </c:pt>
                <c:pt idx="2">
                  <c:v>el.enerija</c:v>
                </c:pt>
                <c:pt idx="3">
                  <c:v>rudarji</c:v>
                </c:pt>
                <c:pt idx="4">
                  <c:v>NK Rudar</c:v>
                </c:pt>
              </c:strCache>
            </c:strRef>
          </c:cat>
          <c:val>
            <c:numRef>
              <c:f>Sheet1!$B$3:$F$3</c:f>
              <c:numCache>
                <c:formatCode>General</c:formatCode>
                <c:ptCount val="5"/>
                <c:pt idx="1">
                  <c:v>20</c:v>
                </c:pt>
              </c:numCache>
            </c:numRef>
          </c:val>
        </c:ser>
        <c:ser>
          <c:idx val="2"/>
          <c:order val="2"/>
          <c:tx>
            <c:strRef>
              <c:f>Sheet1!$A$4</c:f>
              <c:strCache>
                <c:ptCount val="1"/>
                <c:pt idx="0">
                  <c:v>električna energija</c:v>
                </c:pt>
              </c:strCache>
            </c:strRef>
          </c:tx>
          <c:dLbls>
            <c:dLbl>
              <c:idx val="2"/>
              <c:layout>
                <c:manualLayout>
                  <c:x val="2.6249878861296427E-2"/>
                  <c:y val="9.8204025437259989E-3"/>
                </c:manualLayout>
              </c:layout>
              <c:spPr>
                <a:noFill/>
                <a:ln w="24883">
                  <a:noFill/>
                </a:ln>
              </c:spPr>
              <c:txPr>
                <a:bodyPr/>
                <a:lstStyle/>
                <a:p>
                  <a:pPr>
                    <a:defRPr/>
                  </a:pPr>
                  <a:endParaRPr lang="sl-SI"/>
                </a:p>
              </c:txPr>
              <c:dLblPos val="outEnd"/>
              <c:showVal val="1"/>
            </c:dLbl>
            <c:spPr>
              <a:noFill/>
              <a:ln w="24883">
                <a:noFill/>
              </a:ln>
            </c:spPr>
            <c:showVal val="1"/>
          </c:dLbls>
          <c:cat>
            <c:strRef>
              <c:f>Sheet1!$B$1:$F$1</c:f>
              <c:strCache>
                <c:ptCount val="5"/>
                <c:pt idx="0">
                  <c:v>premog</c:v>
                </c:pt>
                <c:pt idx="1">
                  <c:v>podjetje</c:v>
                </c:pt>
                <c:pt idx="2">
                  <c:v>el.enerija</c:v>
                </c:pt>
                <c:pt idx="3">
                  <c:v>rudarji</c:v>
                </c:pt>
                <c:pt idx="4">
                  <c:v>NK Rudar</c:v>
                </c:pt>
              </c:strCache>
            </c:strRef>
          </c:cat>
          <c:val>
            <c:numRef>
              <c:f>Sheet1!$B$4:$F$4</c:f>
              <c:numCache>
                <c:formatCode>General</c:formatCode>
                <c:ptCount val="5"/>
                <c:pt idx="2">
                  <c:v>11</c:v>
                </c:pt>
              </c:numCache>
            </c:numRef>
          </c:val>
        </c:ser>
        <c:ser>
          <c:idx val="3"/>
          <c:order val="3"/>
          <c:tx>
            <c:strRef>
              <c:f>Sheet1!$A$5</c:f>
              <c:strCache>
                <c:ptCount val="1"/>
                <c:pt idx="0">
                  <c:v>rudarji</c:v>
                </c:pt>
              </c:strCache>
            </c:strRef>
          </c:tx>
          <c:dLbls>
            <c:dLbl>
              <c:idx val="3"/>
              <c:layout>
                <c:manualLayout>
                  <c:x val="2.2684701191197372E-2"/>
                  <c:y val="7.2949893802460334E-3"/>
                </c:manualLayout>
              </c:layout>
              <c:spPr>
                <a:noFill/>
                <a:ln w="24883">
                  <a:noFill/>
                </a:ln>
              </c:spPr>
              <c:txPr>
                <a:bodyPr/>
                <a:lstStyle/>
                <a:p>
                  <a:pPr>
                    <a:defRPr/>
                  </a:pPr>
                  <a:endParaRPr lang="sl-SI"/>
                </a:p>
              </c:txPr>
              <c:dLblPos val="outEnd"/>
              <c:showVal val="1"/>
            </c:dLbl>
            <c:spPr>
              <a:noFill/>
              <a:ln w="24883">
                <a:noFill/>
              </a:ln>
            </c:spPr>
            <c:showVal val="1"/>
          </c:dLbls>
          <c:cat>
            <c:strRef>
              <c:f>Sheet1!$B$1:$F$1</c:f>
              <c:strCache>
                <c:ptCount val="5"/>
                <c:pt idx="0">
                  <c:v>premog</c:v>
                </c:pt>
                <c:pt idx="1">
                  <c:v>podjetje</c:v>
                </c:pt>
                <c:pt idx="2">
                  <c:v>el.enerija</c:v>
                </c:pt>
                <c:pt idx="3">
                  <c:v>rudarji</c:v>
                </c:pt>
                <c:pt idx="4">
                  <c:v>NK Rudar</c:v>
                </c:pt>
              </c:strCache>
            </c:strRef>
          </c:cat>
          <c:val>
            <c:numRef>
              <c:f>Sheet1!$B$5:$F$5</c:f>
              <c:numCache>
                <c:formatCode>General</c:formatCode>
                <c:ptCount val="5"/>
                <c:pt idx="3">
                  <c:v>6</c:v>
                </c:pt>
              </c:numCache>
            </c:numRef>
          </c:val>
        </c:ser>
        <c:ser>
          <c:idx val="4"/>
          <c:order val="4"/>
          <c:tx>
            <c:strRef>
              <c:f>Sheet1!$A$6</c:f>
              <c:strCache>
                <c:ptCount val="1"/>
                <c:pt idx="0">
                  <c:v>NK Rudar</c:v>
                </c:pt>
              </c:strCache>
            </c:strRef>
          </c:tx>
          <c:dLbls>
            <c:dLbl>
              <c:idx val="4"/>
              <c:layout>
                <c:manualLayout>
                  <c:x val="2.2234108116293515E-2"/>
                  <c:y val="2.6992198075554252E-2"/>
                </c:manualLayout>
              </c:layout>
              <c:spPr>
                <a:noFill/>
                <a:ln w="24883">
                  <a:noFill/>
                </a:ln>
              </c:spPr>
              <c:txPr>
                <a:bodyPr/>
                <a:lstStyle/>
                <a:p>
                  <a:pPr>
                    <a:defRPr/>
                  </a:pPr>
                  <a:endParaRPr lang="sl-SI"/>
                </a:p>
              </c:txPr>
              <c:dLblPos val="outEnd"/>
              <c:showVal val="1"/>
            </c:dLbl>
            <c:spPr>
              <a:noFill/>
              <a:ln w="24883">
                <a:noFill/>
              </a:ln>
            </c:spPr>
            <c:showVal val="1"/>
          </c:dLbls>
          <c:cat>
            <c:strRef>
              <c:f>Sheet1!$B$1:$F$1</c:f>
              <c:strCache>
                <c:ptCount val="5"/>
                <c:pt idx="0">
                  <c:v>premog</c:v>
                </c:pt>
                <c:pt idx="1">
                  <c:v>podjetje</c:v>
                </c:pt>
                <c:pt idx="2">
                  <c:v>el.enerija</c:v>
                </c:pt>
                <c:pt idx="3">
                  <c:v>rudarji</c:v>
                </c:pt>
                <c:pt idx="4">
                  <c:v>NK Rudar</c:v>
                </c:pt>
              </c:strCache>
            </c:strRef>
          </c:cat>
          <c:val>
            <c:numRef>
              <c:f>Sheet1!$B$6:$F$6</c:f>
              <c:numCache>
                <c:formatCode>General</c:formatCode>
                <c:ptCount val="5"/>
                <c:pt idx="4">
                  <c:v>7</c:v>
                </c:pt>
              </c:numCache>
            </c:numRef>
          </c:val>
        </c:ser>
        <c:dLbls>
          <c:showVal val="1"/>
        </c:dLbls>
        <c:axId val="56422400"/>
        <c:axId val="56423936"/>
      </c:barChart>
      <c:catAx>
        <c:axId val="56422400"/>
        <c:scaling>
          <c:orientation val="minMax"/>
        </c:scaling>
        <c:axPos val="b"/>
        <c:numFmt formatCode="General" sourceLinked="1"/>
        <c:tickLblPos val="nextTo"/>
        <c:txPr>
          <a:bodyPr rot="-2700000" vert="horz"/>
          <a:lstStyle/>
          <a:p>
            <a:pPr>
              <a:defRPr/>
            </a:pPr>
            <a:endParaRPr lang="sl-SI"/>
          </a:p>
        </c:txPr>
        <c:crossAx val="56423936"/>
        <c:crosses val="autoZero"/>
        <c:auto val="1"/>
        <c:lblAlgn val="ctr"/>
        <c:lblOffset val="100"/>
        <c:tickLblSkip val="1"/>
        <c:tickMarkSkip val="1"/>
      </c:catAx>
      <c:valAx>
        <c:axId val="56423936"/>
        <c:scaling>
          <c:orientation val="minMax"/>
        </c:scaling>
        <c:axPos val="l"/>
        <c:majorGridlines/>
        <c:numFmt formatCode="General" sourceLinked="1"/>
        <c:tickLblPos val="nextTo"/>
        <c:txPr>
          <a:bodyPr rot="0" vert="horz"/>
          <a:lstStyle/>
          <a:p>
            <a:pPr>
              <a:defRPr/>
            </a:pPr>
            <a:endParaRPr lang="sl-SI"/>
          </a:p>
        </c:txPr>
        <c:crossAx val="56422400"/>
        <c:crosses val="autoZero"/>
        <c:crossBetween val="between"/>
      </c:valAx>
      <c:spPr>
        <a:ln>
          <a:noFill/>
        </a:ln>
      </c:spPr>
    </c:plotArea>
    <c:legend>
      <c:legendPos val="r"/>
      <c:layout>
        <c:manualLayout>
          <c:xMode val="edge"/>
          <c:yMode val="edge"/>
          <c:x val="0.81874994439254578"/>
          <c:y val="0.29292925286102461"/>
          <c:w val="0.18125005560745583"/>
          <c:h val="0.29653847425243152"/>
        </c:manualLayout>
      </c:layout>
    </c:legend>
    <c:plotVisOnly val="1"/>
    <c:dispBlanksAs val="gap"/>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sl-SI"/>
  <c:clrMapOvr bg1="lt1" tx1="dk1" bg2="lt2" tx2="dk2" accent1="accent1" accent2="accent2" accent3="accent3" accent4="accent4" accent5="accent5" accent6="accent6" hlink="hlink" folHlink="folHlink"/>
  <c:chart>
    <c:view3D>
      <c:hPercent val="77"/>
      <c:depthPercent val="100"/>
      <c:rAngAx val="1"/>
    </c:view3D>
    <c:plotArea>
      <c:layout>
        <c:manualLayout>
          <c:layoutTarget val="inner"/>
          <c:xMode val="edge"/>
          <c:yMode val="edge"/>
          <c:x val="7.3308270676691739E-2"/>
          <c:y val="6.4705882352941793E-2"/>
          <c:w val="0.72180451127820211"/>
          <c:h val="0.85294117647060019"/>
        </c:manualLayout>
      </c:layout>
      <c:bar3DChart>
        <c:barDir val="col"/>
        <c:grouping val="clustered"/>
        <c:ser>
          <c:idx val="0"/>
          <c:order val="0"/>
          <c:tx>
            <c:strRef>
              <c:f>Sheet1!$A$2</c:f>
              <c:strCache>
                <c:ptCount val="1"/>
                <c:pt idx="0">
                  <c:v>Da</c:v>
                </c:pt>
              </c:strCache>
            </c:strRef>
          </c:tx>
          <c:dLbls>
            <c:dLbl>
              <c:idx val="0"/>
              <c:layout>
                <c:manualLayout>
                  <c:x val="5.7524643028089177E-2"/>
                  <c:y val="2.9349001962989941E-2"/>
                </c:manualLayout>
              </c:layout>
              <c:spPr>
                <a:noFill/>
                <a:ln w="25412">
                  <a:noFill/>
                </a:ln>
              </c:spPr>
              <c:txPr>
                <a:bodyPr/>
                <a:lstStyle/>
                <a:p>
                  <a:pPr>
                    <a:defRPr/>
                  </a:pPr>
                  <a:endParaRPr lang="sl-SI"/>
                </a:p>
              </c:txPr>
              <c:showVal val="1"/>
            </c:dLbl>
            <c:spPr>
              <a:noFill/>
              <a:ln w="25412">
                <a:noFill/>
              </a:ln>
            </c:spPr>
            <c:showVal val="1"/>
          </c:dLbls>
          <c:cat>
            <c:numRef>
              <c:f>Sheet1!$B$1:$D$1</c:f>
              <c:numCache>
                <c:formatCode>General</c:formatCode>
                <c:ptCount val="3"/>
              </c:numCache>
            </c:numRef>
          </c:cat>
          <c:val>
            <c:numRef>
              <c:f>Sheet1!$B$2:$D$2</c:f>
              <c:numCache>
                <c:formatCode>General</c:formatCode>
                <c:ptCount val="3"/>
                <c:pt idx="0">
                  <c:v>86</c:v>
                </c:pt>
              </c:numCache>
            </c:numRef>
          </c:val>
        </c:ser>
        <c:ser>
          <c:idx val="1"/>
          <c:order val="1"/>
          <c:tx>
            <c:strRef>
              <c:f>Sheet1!$A$3</c:f>
              <c:strCache>
                <c:ptCount val="1"/>
                <c:pt idx="0">
                  <c:v>Ne vem</c:v>
                </c:pt>
              </c:strCache>
            </c:strRef>
          </c:tx>
          <c:dLbls>
            <c:dLbl>
              <c:idx val="1"/>
              <c:layout>
                <c:manualLayout>
                  <c:x val="-3.7653654139998042E-3"/>
                  <c:y val="-1.1972482851408167E-2"/>
                </c:manualLayout>
              </c:layout>
              <c:spPr>
                <a:noFill/>
                <a:ln w="25412">
                  <a:noFill/>
                </a:ln>
              </c:spPr>
              <c:txPr>
                <a:bodyPr/>
                <a:lstStyle/>
                <a:p>
                  <a:pPr>
                    <a:defRPr/>
                  </a:pPr>
                  <a:endParaRPr lang="sl-SI"/>
                </a:p>
              </c:txPr>
              <c:showVal val="1"/>
            </c:dLbl>
            <c:spPr>
              <a:noFill/>
              <a:ln w="25412">
                <a:noFill/>
              </a:ln>
            </c:spPr>
            <c:showVal val="1"/>
          </c:dLbls>
          <c:cat>
            <c:numRef>
              <c:f>Sheet1!$B$1:$D$1</c:f>
              <c:numCache>
                <c:formatCode>General</c:formatCode>
                <c:ptCount val="3"/>
              </c:numCache>
            </c:numRef>
          </c:cat>
          <c:val>
            <c:numRef>
              <c:f>Sheet1!$B$3:$D$3</c:f>
              <c:numCache>
                <c:formatCode>General</c:formatCode>
                <c:ptCount val="3"/>
                <c:pt idx="1">
                  <c:v>10</c:v>
                </c:pt>
              </c:numCache>
            </c:numRef>
          </c:val>
        </c:ser>
        <c:ser>
          <c:idx val="2"/>
          <c:order val="2"/>
          <c:tx>
            <c:strRef>
              <c:f>Sheet1!$A$4</c:f>
              <c:strCache>
                <c:ptCount val="1"/>
                <c:pt idx="0">
                  <c:v>Ne </c:v>
                </c:pt>
              </c:strCache>
            </c:strRef>
          </c:tx>
          <c:dLbls>
            <c:dLbl>
              <c:idx val="2"/>
              <c:layout>
                <c:manualLayout>
                  <c:x val="5.3409689345250554E-2"/>
                  <c:y val="1.5802580559783244E-2"/>
                </c:manualLayout>
              </c:layout>
              <c:spPr>
                <a:noFill/>
                <a:ln w="25412">
                  <a:noFill/>
                </a:ln>
              </c:spPr>
              <c:txPr>
                <a:bodyPr/>
                <a:lstStyle/>
                <a:p>
                  <a:pPr>
                    <a:defRPr/>
                  </a:pPr>
                  <a:endParaRPr lang="sl-SI"/>
                </a:p>
              </c:txPr>
              <c:showVal val="1"/>
            </c:dLbl>
            <c:spPr>
              <a:noFill/>
              <a:ln w="25412">
                <a:noFill/>
              </a:ln>
            </c:spPr>
            <c:showVal val="1"/>
          </c:dLbls>
          <c:cat>
            <c:numRef>
              <c:f>Sheet1!$B$1:$D$1</c:f>
              <c:numCache>
                <c:formatCode>General</c:formatCode>
                <c:ptCount val="3"/>
              </c:numCache>
            </c:numRef>
          </c:cat>
          <c:val>
            <c:numRef>
              <c:f>Sheet1!$B$4:$D$4</c:f>
              <c:numCache>
                <c:formatCode>General</c:formatCode>
                <c:ptCount val="3"/>
                <c:pt idx="2">
                  <c:v>4</c:v>
                </c:pt>
              </c:numCache>
            </c:numRef>
          </c:val>
        </c:ser>
        <c:dLbls>
          <c:showVal val="1"/>
        </c:dLbls>
        <c:gapDepth val="0"/>
        <c:shape val="box"/>
        <c:axId val="56722944"/>
        <c:axId val="56724480"/>
        <c:axId val="0"/>
      </c:bar3DChart>
      <c:catAx>
        <c:axId val="56722944"/>
        <c:scaling>
          <c:orientation val="minMax"/>
        </c:scaling>
        <c:axPos val="b"/>
        <c:numFmt formatCode="General" sourceLinked="1"/>
        <c:tickLblPos val="low"/>
        <c:txPr>
          <a:bodyPr rot="0" vert="horz"/>
          <a:lstStyle/>
          <a:p>
            <a:pPr>
              <a:defRPr/>
            </a:pPr>
            <a:endParaRPr lang="sl-SI"/>
          </a:p>
        </c:txPr>
        <c:crossAx val="56724480"/>
        <c:crosses val="autoZero"/>
        <c:auto val="1"/>
        <c:lblAlgn val="ctr"/>
        <c:lblOffset val="100"/>
        <c:tickLblSkip val="1"/>
        <c:tickMarkSkip val="1"/>
      </c:catAx>
      <c:valAx>
        <c:axId val="56724480"/>
        <c:scaling>
          <c:orientation val="minMax"/>
        </c:scaling>
        <c:axPos val="l"/>
        <c:majorGridlines/>
        <c:numFmt formatCode="General" sourceLinked="1"/>
        <c:tickLblPos val="nextTo"/>
        <c:txPr>
          <a:bodyPr rot="0" vert="horz"/>
          <a:lstStyle/>
          <a:p>
            <a:pPr>
              <a:defRPr/>
            </a:pPr>
            <a:endParaRPr lang="sl-SI"/>
          </a:p>
        </c:txPr>
        <c:crossAx val="56722944"/>
        <c:crosses val="autoZero"/>
        <c:crossBetween val="between"/>
      </c:valAx>
      <c:spPr>
        <a:noFill/>
        <a:ln w="25412">
          <a:noFill/>
        </a:ln>
      </c:spPr>
    </c:plotArea>
    <c:legend>
      <c:legendPos val="r"/>
      <c:layout>
        <c:manualLayout>
          <c:xMode val="edge"/>
          <c:yMode val="edge"/>
          <c:x val="0.81578941467268273"/>
          <c:y val="0.370588085580213"/>
          <c:w val="0.17669169023774842"/>
          <c:h val="0.25882351069752618"/>
        </c:manualLayout>
      </c:layout>
    </c:legend>
    <c:plotVisOnly val="1"/>
    <c:dispBlanksAs val="gap"/>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sl-SI"/>
  <c:clrMapOvr bg1="lt1" tx1="dk1" bg2="lt2" tx2="dk2" accent1="accent1" accent2="accent2" accent3="accent3" accent4="accent4" accent5="accent5" accent6="accent6" hlink="hlink" folHlink="folHlink"/>
  <c:chart>
    <c:view3D>
      <c:hPercent val="81"/>
      <c:depthPercent val="100"/>
      <c:rAngAx val="1"/>
    </c:view3D>
    <c:plotArea>
      <c:layout>
        <c:manualLayout>
          <c:layoutTarget val="inner"/>
          <c:xMode val="edge"/>
          <c:yMode val="edge"/>
          <c:x val="7.5000000000000011E-2"/>
          <c:y val="6.4139941690962099E-2"/>
          <c:w val="0.71538461538461562"/>
          <c:h val="0.8542274052478136"/>
        </c:manualLayout>
      </c:layout>
      <c:bar3DChart>
        <c:barDir val="col"/>
        <c:grouping val="clustered"/>
        <c:ser>
          <c:idx val="0"/>
          <c:order val="0"/>
          <c:tx>
            <c:strRef>
              <c:f>Sheet1!$A$2</c:f>
              <c:strCache>
                <c:ptCount val="1"/>
                <c:pt idx="0">
                  <c:v>Da</c:v>
                </c:pt>
              </c:strCache>
            </c:strRef>
          </c:tx>
          <c:dLbls>
            <c:dLbl>
              <c:idx val="0"/>
              <c:layout>
                <c:manualLayout>
                  <c:x val="7.5675066378676548E-2"/>
                  <c:y val="3.5210077262629619E-2"/>
                </c:manualLayout>
              </c:layout>
              <c:spPr>
                <a:noFill/>
                <a:ln w="23043">
                  <a:noFill/>
                </a:ln>
              </c:spPr>
              <c:txPr>
                <a:bodyPr/>
                <a:lstStyle/>
                <a:p>
                  <a:pPr>
                    <a:defRPr/>
                  </a:pPr>
                  <a:endParaRPr lang="sl-SI"/>
                </a:p>
              </c:txPr>
              <c:showVal val="1"/>
            </c:dLbl>
            <c:spPr>
              <a:noFill/>
              <a:ln w="23043">
                <a:noFill/>
              </a:ln>
            </c:spPr>
            <c:showVal val="1"/>
          </c:dLbls>
          <c:cat>
            <c:numRef>
              <c:f>Sheet1!$B$1:$D$1</c:f>
              <c:numCache>
                <c:formatCode>General</c:formatCode>
                <c:ptCount val="3"/>
              </c:numCache>
            </c:numRef>
          </c:cat>
          <c:val>
            <c:numRef>
              <c:f>Sheet1!$B$2:$D$2</c:f>
              <c:numCache>
                <c:formatCode>General</c:formatCode>
                <c:ptCount val="3"/>
                <c:pt idx="0">
                  <c:v>86</c:v>
                </c:pt>
              </c:numCache>
            </c:numRef>
          </c:val>
        </c:ser>
        <c:ser>
          <c:idx val="1"/>
          <c:order val="1"/>
          <c:tx>
            <c:strRef>
              <c:f>Sheet1!$A$3</c:f>
              <c:strCache>
                <c:ptCount val="1"/>
                <c:pt idx="0">
                  <c:v>Ne vem</c:v>
                </c:pt>
              </c:strCache>
            </c:strRef>
          </c:tx>
          <c:dLbls>
            <c:dLbl>
              <c:idx val="1"/>
              <c:layout>
                <c:manualLayout>
                  <c:x val="2.1775634359217242E-4"/>
                  <c:y val="-3.1634472007701482E-2"/>
                </c:manualLayout>
              </c:layout>
              <c:spPr>
                <a:noFill/>
                <a:ln w="23043">
                  <a:noFill/>
                </a:ln>
              </c:spPr>
              <c:txPr>
                <a:bodyPr/>
                <a:lstStyle/>
                <a:p>
                  <a:pPr>
                    <a:defRPr/>
                  </a:pPr>
                  <a:endParaRPr lang="sl-SI"/>
                </a:p>
              </c:txPr>
              <c:showVal val="1"/>
            </c:dLbl>
            <c:spPr>
              <a:noFill/>
              <a:ln w="23043">
                <a:noFill/>
              </a:ln>
            </c:spPr>
            <c:showVal val="1"/>
          </c:dLbls>
          <c:cat>
            <c:numRef>
              <c:f>Sheet1!$B$1:$D$1</c:f>
              <c:numCache>
                <c:formatCode>General</c:formatCode>
                <c:ptCount val="3"/>
              </c:numCache>
            </c:numRef>
          </c:cat>
          <c:val>
            <c:numRef>
              <c:f>Sheet1!$B$3:$D$3</c:f>
              <c:numCache>
                <c:formatCode>General</c:formatCode>
                <c:ptCount val="3"/>
                <c:pt idx="1">
                  <c:v>9</c:v>
                </c:pt>
              </c:numCache>
            </c:numRef>
          </c:val>
        </c:ser>
        <c:ser>
          <c:idx val="2"/>
          <c:order val="2"/>
          <c:tx>
            <c:strRef>
              <c:f>Sheet1!$A$4</c:f>
              <c:strCache>
                <c:ptCount val="1"/>
                <c:pt idx="0">
                  <c:v>Ne</c:v>
                </c:pt>
              </c:strCache>
            </c:strRef>
          </c:tx>
          <c:dLbls>
            <c:dLbl>
              <c:idx val="2"/>
              <c:layout>
                <c:manualLayout>
                  <c:x val="6.3172687412622094E-2"/>
                  <c:y val="2.8086403924606294E-2"/>
                </c:manualLayout>
              </c:layout>
              <c:spPr>
                <a:noFill/>
                <a:ln w="23043">
                  <a:noFill/>
                </a:ln>
              </c:spPr>
              <c:txPr>
                <a:bodyPr/>
                <a:lstStyle/>
                <a:p>
                  <a:pPr>
                    <a:defRPr/>
                  </a:pPr>
                  <a:endParaRPr lang="sl-SI"/>
                </a:p>
              </c:txPr>
              <c:showVal val="1"/>
            </c:dLbl>
            <c:spPr>
              <a:noFill/>
              <a:ln w="23043">
                <a:noFill/>
              </a:ln>
            </c:spPr>
            <c:showVal val="1"/>
          </c:dLbls>
          <c:cat>
            <c:numRef>
              <c:f>Sheet1!$B$1:$D$1</c:f>
              <c:numCache>
                <c:formatCode>General</c:formatCode>
                <c:ptCount val="3"/>
              </c:numCache>
            </c:numRef>
          </c:cat>
          <c:val>
            <c:numRef>
              <c:f>Sheet1!$B$4:$D$4</c:f>
              <c:numCache>
                <c:formatCode>General</c:formatCode>
                <c:ptCount val="3"/>
                <c:pt idx="2">
                  <c:v>5</c:v>
                </c:pt>
              </c:numCache>
            </c:numRef>
          </c:val>
        </c:ser>
        <c:dLbls>
          <c:showVal val="1"/>
        </c:dLbls>
        <c:gapDepth val="0"/>
        <c:shape val="box"/>
        <c:axId val="86329984"/>
        <c:axId val="86348160"/>
        <c:axId val="0"/>
      </c:bar3DChart>
      <c:catAx>
        <c:axId val="86329984"/>
        <c:scaling>
          <c:orientation val="minMax"/>
        </c:scaling>
        <c:axPos val="b"/>
        <c:numFmt formatCode="General" sourceLinked="1"/>
        <c:tickLblPos val="low"/>
        <c:txPr>
          <a:bodyPr rot="0" vert="horz"/>
          <a:lstStyle/>
          <a:p>
            <a:pPr>
              <a:defRPr/>
            </a:pPr>
            <a:endParaRPr lang="sl-SI"/>
          </a:p>
        </c:txPr>
        <c:crossAx val="86348160"/>
        <c:crosses val="autoZero"/>
        <c:auto val="1"/>
        <c:lblAlgn val="ctr"/>
        <c:lblOffset val="100"/>
        <c:tickLblSkip val="1"/>
        <c:tickMarkSkip val="1"/>
      </c:catAx>
      <c:valAx>
        <c:axId val="86348160"/>
        <c:scaling>
          <c:orientation val="minMax"/>
        </c:scaling>
        <c:axPos val="l"/>
        <c:majorGridlines/>
        <c:numFmt formatCode="General" sourceLinked="1"/>
        <c:tickLblPos val="nextTo"/>
        <c:txPr>
          <a:bodyPr rot="0" vert="horz"/>
          <a:lstStyle/>
          <a:p>
            <a:pPr>
              <a:defRPr/>
            </a:pPr>
            <a:endParaRPr lang="sl-SI"/>
          </a:p>
        </c:txPr>
        <c:crossAx val="86329984"/>
        <c:crosses val="autoZero"/>
        <c:crossBetween val="between"/>
      </c:valAx>
      <c:spPr>
        <a:noFill/>
        <a:ln w="23043">
          <a:noFill/>
        </a:ln>
      </c:spPr>
    </c:plotArea>
    <c:legend>
      <c:legendPos val="r"/>
      <c:layout>
        <c:manualLayout>
          <c:xMode val="edge"/>
          <c:yMode val="edge"/>
          <c:x val="0.81153853495585759"/>
          <c:y val="0.37317756645404615"/>
          <c:w val="0.18076926747793007"/>
          <c:h val="0.25655988847091454"/>
        </c:manualLayout>
      </c:layout>
    </c:legend>
    <c:plotVisOnly val="1"/>
    <c:dispBlanksAs val="gap"/>
  </c:chart>
  <c:spPr>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sl-SI"/>
  <c:clrMapOvr bg1="lt1" tx1="dk1" bg2="lt2" tx2="dk2" accent1="accent1" accent2="accent2" accent3="accent3" accent4="accent4" accent5="accent5" accent6="accent6" hlink="hlink" folHlink="folHlink"/>
  <c:chart>
    <c:view3D>
      <c:hPercent val="71"/>
      <c:depthPercent val="100"/>
      <c:rAngAx val="1"/>
    </c:view3D>
    <c:plotArea>
      <c:layout>
        <c:manualLayout>
          <c:layoutTarget val="inner"/>
          <c:xMode val="edge"/>
          <c:yMode val="edge"/>
          <c:x val="8.4574503149071167E-2"/>
          <c:y val="5.7046941664126334E-2"/>
          <c:w val="0.80434782608695654"/>
          <c:h val="0.86241610738255037"/>
        </c:manualLayout>
      </c:layout>
      <c:bar3DChart>
        <c:barDir val="col"/>
        <c:grouping val="clustered"/>
        <c:ser>
          <c:idx val="0"/>
          <c:order val="0"/>
          <c:tx>
            <c:strRef>
              <c:f>Sheet1!$A$2</c:f>
              <c:strCache>
                <c:ptCount val="1"/>
                <c:pt idx="0">
                  <c:v>Da</c:v>
                </c:pt>
              </c:strCache>
            </c:strRef>
          </c:tx>
          <c:dLbls>
            <c:dLbl>
              <c:idx val="0"/>
              <c:layout>
                <c:manualLayout>
                  <c:x val="8.8620714270105719E-2"/>
                  <c:y val="-3.2575763294994085E-3"/>
                </c:manualLayout>
              </c:layout>
              <c:spPr>
                <a:noFill/>
                <a:ln w="25392">
                  <a:noFill/>
                </a:ln>
              </c:spPr>
              <c:txPr>
                <a:bodyPr/>
                <a:lstStyle/>
                <a:p>
                  <a:pPr>
                    <a:defRPr/>
                  </a:pPr>
                  <a:endParaRPr lang="sl-SI"/>
                </a:p>
              </c:txPr>
              <c:showVal val="1"/>
            </c:dLbl>
            <c:spPr>
              <a:noFill/>
              <a:ln w="25392">
                <a:noFill/>
              </a:ln>
            </c:spPr>
            <c:showVal val="1"/>
          </c:dLbls>
          <c:cat>
            <c:numRef>
              <c:f>Sheet1!$B$1:$C$1</c:f>
              <c:numCache>
                <c:formatCode>General</c:formatCode>
                <c:ptCount val="2"/>
              </c:numCache>
            </c:numRef>
          </c:cat>
          <c:val>
            <c:numRef>
              <c:f>Sheet1!$B$2:$C$2</c:f>
              <c:numCache>
                <c:formatCode>General</c:formatCode>
                <c:ptCount val="2"/>
                <c:pt idx="0">
                  <c:v>73</c:v>
                </c:pt>
              </c:numCache>
            </c:numRef>
          </c:val>
        </c:ser>
        <c:ser>
          <c:idx val="1"/>
          <c:order val="1"/>
          <c:tx>
            <c:strRef>
              <c:f>Sheet1!$A$3</c:f>
              <c:strCache>
                <c:ptCount val="1"/>
                <c:pt idx="0">
                  <c:v>Ne</c:v>
                </c:pt>
              </c:strCache>
            </c:strRef>
          </c:tx>
          <c:dLbls>
            <c:dLbl>
              <c:idx val="1"/>
              <c:layout>
                <c:manualLayout>
                  <c:x val="7.3678813968790419E-2"/>
                  <c:y val="4.2155776897625521E-2"/>
                </c:manualLayout>
              </c:layout>
              <c:spPr>
                <a:noFill/>
                <a:ln w="25392">
                  <a:noFill/>
                </a:ln>
              </c:spPr>
              <c:txPr>
                <a:bodyPr/>
                <a:lstStyle/>
                <a:p>
                  <a:pPr>
                    <a:defRPr/>
                  </a:pPr>
                  <a:endParaRPr lang="sl-SI"/>
                </a:p>
              </c:txPr>
              <c:showVal val="1"/>
            </c:dLbl>
            <c:spPr>
              <a:noFill/>
              <a:ln w="25392">
                <a:noFill/>
              </a:ln>
            </c:spPr>
            <c:showVal val="1"/>
          </c:dLbls>
          <c:cat>
            <c:numRef>
              <c:f>Sheet1!$B$1:$C$1</c:f>
              <c:numCache>
                <c:formatCode>General</c:formatCode>
                <c:ptCount val="2"/>
              </c:numCache>
            </c:numRef>
          </c:cat>
          <c:val>
            <c:numRef>
              <c:f>Sheet1!$B$3:$C$3</c:f>
              <c:numCache>
                <c:formatCode>General</c:formatCode>
                <c:ptCount val="2"/>
                <c:pt idx="1">
                  <c:v>27</c:v>
                </c:pt>
              </c:numCache>
            </c:numRef>
          </c:val>
        </c:ser>
        <c:dLbls>
          <c:showVal val="1"/>
        </c:dLbls>
        <c:gapDepth val="0"/>
        <c:shape val="box"/>
        <c:axId val="86502400"/>
        <c:axId val="86250240"/>
        <c:axId val="0"/>
      </c:bar3DChart>
      <c:catAx>
        <c:axId val="86502400"/>
        <c:scaling>
          <c:orientation val="minMax"/>
        </c:scaling>
        <c:axPos val="b"/>
        <c:numFmt formatCode="General" sourceLinked="1"/>
        <c:tickLblPos val="low"/>
        <c:txPr>
          <a:bodyPr rot="0" vert="horz"/>
          <a:lstStyle/>
          <a:p>
            <a:pPr>
              <a:defRPr/>
            </a:pPr>
            <a:endParaRPr lang="sl-SI"/>
          </a:p>
        </c:txPr>
        <c:crossAx val="86250240"/>
        <c:crosses val="autoZero"/>
        <c:auto val="1"/>
        <c:lblAlgn val="ctr"/>
        <c:lblOffset val="100"/>
        <c:tickLblSkip val="1"/>
        <c:tickMarkSkip val="1"/>
      </c:catAx>
      <c:valAx>
        <c:axId val="86250240"/>
        <c:scaling>
          <c:orientation val="minMax"/>
        </c:scaling>
        <c:axPos val="l"/>
        <c:majorGridlines/>
        <c:numFmt formatCode="General" sourceLinked="1"/>
        <c:tickLblPos val="nextTo"/>
        <c:txPr>
          <a:bodyPr rot="0" vert="horz"/>
          <a:lstStyle/>
          <a:p>
            <a:pPr>
              <a:defRPr/>
            </a:pPr>
            <a:endParaRPr lang="sl-SI"/>
          </a:p>
        </c:txPr>
        <c:crossAx val="86502400"/>
        <c:crosses val="autoZero"/>
        <c:crossBetween val="between"/>
      </c:valAx>
      <c:spPr>
        <a:noFill/>
        <a:ln w="25392">
          <a:noFill/>
        </a:ln>
      </c:spPr>
    </c:plotArea>
    <c:legend>
      <c:legendPos val="r"/>
      <c:layout>
        <c:manualLayout>
          <c:xMode val="edge"/>
          <c:yMode val="edge"/>
          <c:x val="0.89782608695652188"/>
          <c:y val="0.41946308724832232"/>
          <c:w val="9.3478260869564803E-2"/>
          <c:h val="0.16442953020134241"/>
        </c:manualLayout>
      </c:layout>
    </c:legend>
    <c:plotVisOnly val="1"/>
    <c:dispBlanksAs val="gap"/>
  </c:chart>
  <c:spPr>
    <a:ln>
      <a:noFill/>
    </a:ln>
  </c:spPr>
  <c:externalData r:id="rId2"/>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B85ECCB-9CA0-48DD-9BF7-92679217C5C8}" type="datetimeFigureOut">
              <a:rPr lang="en-US" smtClean="0"/>
              <a:pPr/>
              <a:t>12/15/2010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E049823-A384-48BB-BDE5-685CBF7DEF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5ECCB-9CA0-48DD-9BF7-92679217C5C8}" type="datetimeFigureOut">
              <a:rPr lang="en-US" smtClean="0"/>
              <a:pPr/>
              <a:t>12/15/2010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49823-A384-48BB-BDE5-685CBF7DEF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5ECCB-9CA0-48DD-9BF7-92679217C5C8}" type="datetimeFigureOut">
              <a:rPr lang="en-US" smtClean="0"/>
              <a:pPr/>
              <a:t>12/15/2010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49823-A384-48BB-BDE5-685CBF7DEF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5ECCB-9CA0-48DD-9BF7-92679217C5C8}" type="datetimeFigureOut">
              <a:rPr lang="en-US" smtClean="0"/>
              <a:pPr/>
              <a:t>12/15/2010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49823-A384-48BB-BDE5-685CBF7DEF6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85ECCB-9CA0-48DD-9BF7-92679217C5C8}" type="datetimeFigureOut">
              <a:rPr lang="en-US" smtClean="0"/>
              <a:pPr/>
              <a:t>12/15/2010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49823-A384-48BB-BDE5-685CBF7DEF6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5ECCB-9CA0-48DD-9BF7-92679217C5C8}" type="datetimeFigureOut">
              <a:rPr lang="en-US" smtClean="0"/>
              <a:pPr/>
              <a:t>12/15/2010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049823-A384-48BB-BDE5-685CBF7DEF6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85ECCB-9CA0-48DD-9BF7-92679217C5C8}" type="datetimeFigureOut">
              <a:rPr lang="en-US" smtClean="0"/>
              <a:pPr/>
              <a:t>12/15/2010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E049823-A384-48BB-BDE5-685CBF7DEF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B85ECCB-9CA0-48DD-9BF7-92679217C5C8}" type="datetimeFigureOut">
              <a:rPr lang="en-US" smtClean="0"/>
              <a:pPr/>
              <a:t>12/15/2010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049823-A384-48BB-BDE5-685CBF7DEF6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85ECCB-9CA0-48DD-9BF7-92679217C5C8}" type="datetimeFigureOut">
              <a:rPr lang="en-US" smtClean="0"/>
              <a:pPr/>
              <a:t>12/15/2010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E049823-A384-48BB-BDE5-685CBF7DEF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B85ECCB-9CA0-48DD-9BF7-92679217C5C8}" type="datetimeFigureOut">
              <a:rPr lang="en-US" smtClean="0"/>
              <a:pPr/>
              <a:t>12/15/2010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049823-A384-48BB-BDE5-685CBF7DEF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B85ECCB-9CA0-48DD-9BF7-92679217C5C8}" type="datetimeFigureOut">
              <a:rPr lang="en-US" smtClean="0"/>
              <a:pPr/>
              <a:t>12/15/2010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E049823-A384-48BB-BDE5-685CBF7DEF6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5ECCB-9CA0-48DD-9BF7-92679217C5C8}" type="datetimeFigureOut">
              <a:rPr lang="en-US" smtClean="0"/>
              <a:pPr/>
              <a:t>12/15/2010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E049823-A384-48BB-BDE5-685CBF7DEF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rlv.si/imagelib/zoom/default/Podjetje/"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rlv.si/imagelib/zoom/default/Novic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l-SI" dirty="0" smtClean="0"/>
              <a:t>DRUŽBENA ODGOVORNOST PREMOGOVNIKA VELENJE</a:t>
            </a:r>
            <a:endParaRPr lang="en-US" dirty="0"/>
          </a:p>
        </p:txBody>
      </p:sp>
      <p:sp>
        <p:nvSpPr>
          <p:cNvPr id="3" name="Subtitle 2"/>
          <p:cNvSpPr>
            <a:spLocks noGrp="1"/>
          </p:cNvSpPr>
          <p:nvPr>
            <p:ph type="subTitle" idx="1"/>
          </p:nvPr>
        </p:nvSpPr>
        <p:spPr>
          <a:xfrm>
            <a:off x="642910" y="3571875"/>
            <a:ext cx="7815290" cy="1785951"/>
          </a:xfrm>
        </p:spPr>
        <p:txBody>
          <a:bodyPr>
            <a:normAutofit lnSpcReduction="10000"/>
          </a:bodyPr>
          <a:lstStyle/>
          <a:p>
            <a:endParaRPr lang="sl-SI" dirty="0" smtClean="0"/>
          </a:p>
          <a:p>
            <a:endParaRPr lang="sl-SI" dirty="0" smtClean="0"/>
          </a:p>
          <a:p>
            <a:endParaRPr lang="sl-SI" dirty="0" smtClean="0"/>
          </a:p>
          <a:p>
            <a:r>
              <a:rPr lang="sl-SI" dirty="0" smtClean="0"/>
              <a:t>Rok Kumar</a:t>
            </a:r>
            <a:endParaRPr lang="sl-S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sl-SI" sz="1400" dirty="0" smtClean="0"/>
              <a:t>  </a:t>
            </a:r>
          </a:p>
          <a:p>
            <a:pPr>
              <a:buNone/>
            </a:pPr>
            <a:endParaRPr lang="sl-SI" sz="1400" dirty="0" smtClean="0"/>
          </a:p>
          <a:p>
            <a:pPr>
              <a:buNone/>
            </a:pPr>
            <a:endParaRPr lang="sl-SI" sz="1400" dirty="0" smtClean="0"/>
          </a:p>
          <a:p>
            <a:pPr>
              <a:buNone/>
            </a:pPr>
            <a:endParaRPr lang="sl-SI" sz="1400" dirty="0" smtClean="0"/>
          </a:p>
          <a:p>
            <a:pPr>
              <a:buNone/>
            </a:pPr>
            <a:r>
              <a:rPr lang="sl-SI" sz="1400" dirty="0" smtClean="0"/>
              <a:t>   </a:t>
            </a:r>
            <a:r>
              <a:rPr lang="sl-SI" sz="2000" dirty="0" smtClean="0"/>
              <a:t>Pri vprašanju “Menite, da je Premogovnik Velenje ugledno podjetje v Šaleški dolini, ki svojim zaposlenim nudi dobro zaposlitev in varno delo?”</a:t>
            </a:r>
          </a:p>
          <a:p>
            <a:pPr>
              <a:buNone/>
            </a:pPr>
            <a:endParaRPr lang="sl-SI" sz="2000" dirty="0" smtClean="0"/>
          </a:p>
          <a:p>
            <a:r>
              <a:rPr lang="sl-SI" sz="1400" dirty="0" smtClean="0"/>
              <a:t>je vseh 100 anketirancev odgovorilo, da je Premogovnik Velenje ugledno podjetje v Šaleški dolini in svojim zaposlenim nudi dobro zaposlitev in varno delo.</a:t>
            </a:r>
            <a:endParaRPr lang="en-US" sz="1400" dirty="0" smtClean="0"/>
          </a:p>
          <a:p>
            <a:endParaRPr lang="sl-SI" dirty="0"/>
          </a:p>
        </p:txBody>
      </p:sp>
      <p:sp>
        <p:nvSpPr>
          <p:cNvPr id="3" name="Title 2"/>
          <p:cNvSpPr>
            <a:spLocks noGrp="1"/>
          </p:cNvSpPr>
          <p:nvPr>
            <p:ph type="title"/>
          </p:nvPr>
        </p:nvSpPr>
        <p:spPr/>
        <p:txBody>
          <a:bodyPr/>
          <a:lstStyle/>
          <a:p>
            <a:endParaRPr lang="sl-S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sl-SI" sz="1600" dirty="0" smtClean="0"/>
              <a:t>Anketiranci so na to vprašanje odgovarjali različno, ampak Premogovnik Velenje v večini vidijo v pozitivni luči glede odnosov z lokalno skupnostjo. Odnosi Premogovnika so zelo dobri. Premogovnik rešuje nastala vprašanja ter probleme, ki nastajajo pri odkopavanju premoga, obenem poskrbi za nastalo škodo, ki jo povzroči z odkopavanjem. Prav tako veliko pozornosti posveča lokalnim skupnostim. Sponzorira veliko število društev, prav tako je prisoten na področju kulture. Omeniti velja tudi spoštljiv odnos do upokojencev ter praznovanje rudarskega praznika ter dan svete Barbare – zavetnice rudarjev. Večina anketirancev prav tako meni da je Premogovnik Velenje veliko pripomogel k razvoju Šaleške doline,bilo je le nekaj izjem ki mislijo drugače. Prebivalcem Šaleške doline je dal mnogo delovnih mest in pripomogel k razvoju infrastrukture. Prav tako podjetje podpira razvoj Šaleške doline.</a:t>
            </a:r>
          </a:p>
          <a:p>
            <a:pPr hangingPunct="0"/>
            <a:endParaRPr lang="en-US" sz="1600" dirty="0" smtClean="0"/>
          </a:p>
          <a:p>
            <a:pPr hangingPunct="0"/>
            <a:r>
              <a:rPr lang="sl-SI" sz="1600" dirty="0" smtClean="0"/>
              <a:t> </a:t>
            </a:r>
            <a:endParaRPr lang="en-US" sz="1600" dirty="0" smtClean="0"/>
          </a:p>
          <a:p>
            <a:endParaRPr lang="sl-SI" dirty="0"/>
          </a:p>
        </p:txBody>
      </p:sp>
      <p:sp>
        <p:nvSpPr>
          <p:cNvPr id="3" name="Title 2"/>
          <p:cNvSpPr>
            <a:spLocks noGrp="1"/>
          </p:cNvSpPr>
          <p:nvPr>
            <p:ph type="title"/>
          </p:nvPr>
        </p:nvSpPr>
        <p:spPr/>
        <p:txBody>
          <a:bodyPr>
            <a:normAutofit fontScale="90000"/>
          </a:bodyPr>
          <a:lstStyle/>
          <a:p>
            <a:pPr algn="ctr"/>
            <a:r>
              <a:rPr lang="sl-SI" dirty="0" smtClean="0"/>
              <a:t>ODNOSI PREMOGOVNIKA Z LOKALNO SKUPNOSTJO</a:t>
            </a:r>
            <a:endParaRPr lang="sl-SI" dirty="0"/>
          </a:p>
        </p:txBody>
      </p:sp>
      <p:pic>
        <p:nvPicPr>
          <p:cNvPr id="4" name="Slika 2"/>
          <p:cNvPicPr/>
          <p:nvPr/>
        </p:nvPicPr>
        <p:blipFill>
          <a:blip r:embed="rId2" cstate="print"/>
          <a:srcRect/>
          <a:stretch>
            <a:fillRect/>
          </a:stretch>
        </p:blipFill>
        <p:spPr bwMode="auto">
          <a:xfrm>
            <a:off x="142844" y="4786322"/>
            <a:ext cx="2643206" cy="1857388"/>
          </a:xfrm>
          <a:prstGeom prst="rect">
            <a:avLst/>
          </a:prstGeom>
          <a:noFill/>
        </p:spPr>
      </p:pic>
      <p:pic>
        <p:nvPicPr>
          <p:cNvPr id="5" name="Picture 4"/>
          <p:cNvPicPr/>
          <p:nvPr/>
        </p:nvPicPr>
        <p:blipFill>
          <a:blip r:embed="rId3" cstate="print"/>
          <a:srcRect/>
          <a:stretch>
            <a:fillRect/>
          </a:stretch>
        </p:blipFill>
        <p:spPr bwMode="auto">
          <a:xfrm>
            <a:off x="2928926" y="4500570"/>
            <a:ext cx="3176592" cy="2181229"/>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215074" y="4429132"/>
            <a:ext cx="2786082" cy="22574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sl-SI" dirty="0" smtClean="0"/>
              <a:t>ODGOVOREN ODNOS DO OKOLJA</a:t>
            </a:r>
            <a:endParaRPr lang="sl-SI" dirty="0"/>
          </a:p>
        </p:txBody>
      </p:sp>
      <p:graphicFrame>
        <p:nvGraphicFramePr>
          <p:cNvPr id="4" name="Predmet 16"/>
          <p:cNvGraphicFramePr>
            <a:graphicFrameLocks noGrp="1"/>
          </p:cNvGraphicFramePr>
          <p:nvPr>
            <p:ph idx="1"/>
          </p:nvPr>
        </p:nvGraphicFramePr>
        <p:xfrm>
          <a:off x="1357290" y="1285860"/>
          <a:ext cx="6543692" cy="33051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14348" y="4643446"/>
            <a:ext cx="8143932" cy="2308324"/>
          </a:xfrm>
          <a:prstGeom prst="rect">
            <a:avLst/>
          </a:prstGeom>
          <a:noFill/>
        </p:spPr>
        <p:txBody>
          <a:bodyPr wrap="square" rtlCol="0">
            <a:spAutoFit/>
          </a:bodyPr>
          <a:lstStyle/>
          <a:p>
            <a:pPr hangingPunct="0"/>
            <a:r>
              <a:rPr lang="sl-SI" dirty="0" smtClean="0"/>
              <a:t>Na to vprašanje je 86 anketirancev odgovorilo da ima Premogovnik Velenje odgovoren odnos do okolja in da v zadostni meri skrbi za urejanje okolja, ki se spreminja zaradi rudarjenja, 5 anketirancev meni, da Premogovnik nima primernega odnosa do okolja in v nezadostni meri skrbi za okolje, 9 anketirancev pa se pri tem vprašanju ni moglo opredeliti.</a:t>
            </a:r>
            <a:endParaRPr lang="en-US" dirty="0" smtClean="0"/>
          </a:p>
          <a:p>
            <a:pPr hangingPunct="0"/>
            <a:r>
              <a:rPr lang="sl-SI" dirty="0" smtClean="0"/>
              <a:t> </a:t>
            </a:r>
            <a:endParaRPr lang="en-US" dirty="0" smtClean="0"/>
          </a:p>
          <a:p>
            <a:endParaRPr lang="sl-SI"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l-SI" dirty="0" smtClean="0"/>
              <a:t>OBVEŠČANJE JAVNOSTI</a:t>
            </a:r>
            <a:endParaRPr lang="sl-SI" dirty="0"/>
          </a:p>
        </p:txBody>
      </p:sp>
      <p:graphicFrame>
        <p:nvGraphicFramePr>
          <p:cNvPr id="4" name="Predmet 17"/>
          <p:cNvGraphicFramePr>
            <a:graphicFrameLocks noGrp="1"/>
          </p:cNvGraphicFramePr>
          <p:nvPr>
            <p:ph idx="1"/>
          </p:nvPr>
        </p:nvGraphicFramePr>
        <p:xfrm>
          <a:off x="457200" y="1481138"/>
          <a:ext cx="7615262" cy="31623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1538" y="4786322"/>
            <a:ext cx="7572428" cy="1015663"/>
          </a:xfrm>
          <a:prstGeom prst="rect">
            <a:avLst/>
          </a:prstGeom>
          <a:noFill/>
        </p:spPr>
        <p:txBody>
          <a:bodyPr wrap="square" rtlCol="0">
            <a:spAutoFit/>
          </a:bodyPr>
          <a:lstStyle/>
          <a:p>
            <a:pPr hangingPunct="0"/>
            <a:r>
              <a:rPr lang="sl-SI" sz="1400" dirty="0"/>
              <a:t>Po mnenju anketirancev jih </a:t>
            </a:r>
            <a:r>
              <a:rPr lang="sl-SI" sz="1400" dirty="0" smtClean="0"/>
              <a:t>73 </a:t>
            </a:r>
            <a:r>
              <a:rPr lang="sl-SI" sz="1400" dirty="0"/>
              <a:t>meni, da Premogovnik Velenje v zadostni meri glede svojih aktivnosti obvešča javnost, </a:t>
            </a:r>
            <a:r>
              <a:rPr lang="sl-SI" sz="1400" dirty="0" smtClean="0"/>
              <a:t>27 </a:t>
            </a:r>
            <a:r>
              <a:rPr lang="sl-SI" sz="1400" dirty="0"/>
              <a:t>pa jih meni da je teh objav premalo.</a:t>
            </a:r>
            <a:endParaRPr lang="en-US" sz="1400" dirty="0"/>
          </a:p>
          <a:p>
            <a:pPr hangingPunct="0"/>
            <a:r>
              <a:rPr lang="sl-SI" sz="1400" dirty="0"/>
              <a:t> </a:t>
            </a:r>
            <a:endParaRPr lang="en-US" sz="1400" dirty="0"/>
          </a:p>
          <a:p>
            <a:endParaRPr lang="sl-S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PREMOGOVNIK V MEDIJIH</a:t>
            </a:r>
            <a:endParaRPr lang="sl-SI" dirty="0"/>
          </a:p>
        </p:txBody>
      </p:sp>
      <p:sp>
        <p:nvSpPr>
          <p:cNvPr id="4" name="Content Placeholder 1"/>
          <p:cNvSpPr>
            <a:spLocks noGrp="1"/>
          </p:cNvSpPr>
          <p:nvPr>
            <p:ph idx="1"/>
          </p:nvPr>
        </p:nvSpPr>
        <p:spPr/>
        <p:txBody>
          <a:bodyPr wrap="square" tIns="46800" bIns="46800" numCol="1">
            <a:normAutofit fontScale="92500" lnSpcReduction="10000"/>
          </a:bodyPr>
          <a:lstStyle/>
          <a:p>
            <a:pPr indent="-360000">
              <a:buNone/>
            </a:pPr>
            <a:r>
              <a:rPr lang="sl-SI" sz="1400" spc="100" dirty="0" smtClean="0"/>
              <a:t>Služba za odnose z javnostmi Skupine Premogovnik Velenje je pristojna za komuniciranje celotne skupine, zato konstantno spremlja njeno pojavnost v sredstvih javnega obveščanja s </a:t>
            </a:r>
            <a:r>
              <a:rPr lang="sl-SI" sz="1400" spc="100" dirty="0" err="1" smtClean="0"/>
              <a:t>klipingom</a:t>
            </a:r>
            <a:r>
              <a:rPr lang="sl-SI" sz="1400" spc="100" dirty="0" smtClean="0"/>
              <a:t> tiskanih in elektronskih medijev ter analizira objave.</a:t>
            </a:r>
          </a:p>
          <a:p>
            <a:pPr indent="-360000">
              <a:buNone/>
            </a:pPr>
            <a:endParaRPr lang="sl-SI" sz="1400" spc="100" dirty="0" smtClean="0"/>
          </a:p>
          <a:p>
            <a:pPr indent="-360000">
              <a:buNone/>
            </a:pPr>
            <a:r>
              <a:rPr lang="sl-SI" sz="1400" spc="100" dirty="0" smtClean="0"/>
              <a:t>Premogovnik Velenje se je v letu 2007 pojavljal v 103 različnih medijih, in sicer s 1063 objavami. Največ objav smo, zasledili v tedniku Naš čas, na Radiu Velenje (kar je pričakovano, saj gre za »lokalna« medija) ter v dnevnikih Delo in Večer. </a:t>
            </a:r>
            <a:endParaRPr lang="en-US" sz="1400" spc="100" dirty="0" smtClean="0"/>
          </a:p>
          <a:p>
            <a:pPr indent="-360000">
              <a:buNone/>
            </a:pPr>
            <a:endParaRPr lang="sl-SI" sz="1400" spc="100" dirty="0" smtClean="0"/>
          </a:p>
          <a:p>
            <a:pPr indent="-360000">
              <a:buNone/>
            </a:pPr>
            <a:r>
              <a:rPr lang="sl-SI" sz="1400" spc="100" dirty="0" smtClean="0"/>
              <a:t>V letu 2008 smo v slovenskih medijih zasledili 1298 objav, leta 2009 pa že 1663 objav, Pozitivno je bilo ocenjenih 1566 objav (94,2 %), negativno 18 objav (1,1 %) ter nevtralno 79 objav (4,8 %). </a:t>
            </a:r>
          </a:p>
          <a:p>
            <a:pPr indent="-360000">
              <a:buNone/>
            </a:pPr>
            <a:endParaRPr lang="sl-SI" sz="1400" spc="100" dirty="0" smtClean="0"/>
          </a:p>
          <a:p>
            <a:pPr indent="-360000">
              <a:buNone/>
            </a:pPr>
            <a:endParaRPr lang="sl-SI" sz="1400" spc="100" dirty="0" smtClean="0"/>
          </a:p>
          <a:p>
            <a:pPr indent="-360000">
              <a:buNone/>
            </a:pPr>
            <a:endParaRPr lang="sl-SI" sz="1400" spc="100" dirty="0" smtClean="0"/>
          </a:p>
          <a:p>
            <a:endParaRPr lang="sl-SI" sz="1400" dirty="0" smtClean="0"/>
          </a:p>
          <a:p>
            <a:endParaRPr lang="sl-SI" sz="1400" dirty="0" smtClean="0"/>
          </a:p>
          <a:p>
            <a:endParaRPr lang="sl-SI" sz="1400" dirty="0" smtClean="0"/>
          </a:p>
          <a:p>
            <a:pPr algn="ctr"/>
            <a:endParaRPr lang="pl-PL" sz="1200" dirty="0" smtClean="0"/>
          </a:p>
          <a:p>
            <a:pPr algn="ctr"/>
            <a:endParaRPr lang="pl-PL" sz="1200" dirty="0" smtClean="0"/>
          </a:p>
          <a:p>
            <a:pPr marL="109728" indent="0" algn="ctr">
              <a:buNone/>
            </a:pPr>
            <a:r>
              <a:rPr lang="pl-PL" sz="1200" dirty="0" smtClean="0"/>
              <a:t>Načrtovanost objav za medije v letu 2009</a:t>
            </a:r>
            <a:endParaRPr lang="sl-SI" sz="1200" dirty="0"/>
          </a:p>
        </p:txBody>
      </p:sp>
      <p:pic>
        <p:nvPicPr>
          <p:cNvPr id="5" name="Picture 4"/>
          <p:cNvPicPr/>
          <p:nvPr/>
        </p:nvPicPr>
        <p:blipFill>
          <a:blip r:embed="rId2" cstate="print"/>
          <a:srcRect/>
          <a:stretch>
            <a:fillRect/>
          </a:stretch>
        </p:blipFill>
        <p:spPr bwMode="auto">
          <a:xfrm>
            <a:off x="2643174" y="3857628"/>
            <a:ext cx="3929090"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0" dirty="0" err="1" smtClean="0"/>
              <a:t>Ključna</a:t>
            </a:r>
            <a:r>
              <a:rPr lang="en-US" b="0" dirty="0" smtClean="0"/>
              <a:t> </a:t>
            </a:r>
            <a:r>
              <a:rPr lang="en-US" b="0" dirty="0" err="1" smtClean="0"/>
              <a:t>gesla</a:t>
            </a:r>
            <a:r>
              <a:rPr lang="en-US" b="0" dirty="0" smtClean="0"/>
              <a:t/>
            </a:r>
            <a:br>
              <a:rPr lang="en-US" b="0" dirty="0" smtClean="0"/>
            </a:br>
            <a:endParaRPr lang="sl-SI" b="0" dirty="0"/>
          </a:p>
        </p:txBody>
      </p:sp>
      <p:pic>
        <p:nvPicPr>
          <p:cNvPr id="4" name="Slika 12"/>
          <p:cNvPicPr>
            <a:picLocks noGrp="1"/>
          </p:cNvPicPr>
          <p:nvPr>
            <p:ph idx="1"/>
          </p:nvPr>
        </p:nvPicPr>
        <p:blipFill>
          <a:blip r:embed="rId2" cstate="print"/>
          <a:srcRect/>
          <a:stretch>
            <a:fillRect/>
          </a:stretch>
        </p:blipFill>
        <p:spPr bwMode="auto">
          <a:xfrm>
            <a:off x="2428860" y="2571744"/>
            <a:ext cx="5537113" cy="183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sl-SI" dirty="0" smtClean="0"/>
          </a:p>
          <a:p>
            <a:endParaRPr lang="sl-SI" dirty="0" smtClean="0"/>
          </a:p>
          <a:p>
            <a:r>
              <a:rPr lang="sl-SI" dirty="0" smtClean="0"/>
              <a:t>DAN RUDARJEV</a:t>
            </a:r>
          </a:p>
          <a:p>
            <a:r>
              <a:rPr lang="sl-SI" dirty="0" smtClean="0"/>
              <a:t>SKOK ČEZ KOŽO</a:t>
            </a:r>
          </a:p>
          <a:p>
            <a:r>
              <a:rPr lang="en-US" dirty="0" smtClean="0"/>
              <a:t>DAN SVETE BARBARE</a:t>
            </a:r>
          </a:p>
          <a:p>
            <a:endParaRPr lang="sl-SI" dirty="0"/>
          </a:p>
        </p:txBody>
      </p:sp>
      <p:sp>
        <p:nvSpPr>
          <p:cNvPr id="3" name="Title 2"/>
          <p:cNvSpPr>
            <a:spLocks noGrp="1"/>
          </p:cNvSpPr>
          <p:nvPr>
            <p:ph type="title"/>
          </p:nvPr>
        </p:nvSpPr>
        <p:spPr/>
        <p:txBody>
          <a:bodyPr>
            <a:normAutofit fontScale="90000"/>
          </a:bodyPr>
          <a:lstStyle/>
          <a:p>
            <a:pPr algn="ctr"/>
            <a:r>
              <a:rPr lang="sl-SI" dirty="0" smtClean="0"/>
              <a:t/>
            </a:r>
            <a:br>
              <a:rPr lang="sl-SI" dirty="0" smtClean="0"/>
            </a:br>
            <a:r>
              <a:rPr lang="sl-SI" dirty="0" smtClean="0"/>
              <a:t>NAJODMEVNEJŠI DOGODKI,KI JIH ORGANIZIRA PREMOGOVNIK VELENJE</a:t>
            </a:r>
            <a:endParaRPr lang="sl-SI" dirty="0"/>
          </a:p>
        </p:txBody>
      </p:sp>
      <p:pic>
        <p:nvPicPr>
          <p:cNvPr id="4" name="Slika 10" descr="skok-cez-kozo-pv">
            <a:hlinkClick r:id="rId2" tooltip="&quot;&quot;"/>
          </p:cNvPr>
          <p:cNvPicPr/>
          <p:nvPr/>
        </p:nvPicPr>
        <p:blipFill>
          <a:blip r:embed="rId3" cstate="print"/>
          <a:srcRect/>
          <a:stretch>
            <a:fillRect/>
          </a:stretch>
        </p:blipFill>
        <p:spPr bwMode="auto">
          <a:xfrm>
            <a:off x="2000232" y="4000504"/>
            <a:ext cx="3070139" cy="2042983"/>
          </a:xfrm>
          <a:prstGeom prst="rect">
            <a:avLst/>
          </a:prstGeom>
          <a:noFill/>
        </p:spPr>
      </p:pic>
      <p:pic>
        <p:nvPicPr>
          <p:cNvPr id="5" name="Slika 11" descr="sv-barbara">
            <a:hlinkClick r:id="rId4" tooltip="&quot;&quot;"/>
          </p:cNvPr>
          <p:cNvPicPr/>
          <p:nvPr/>
        </p:nvPicPr>
        <p:blipFill>
          <a:blip r:embed="rId5" cstate="print"/>
          <a:srcRect/>
          <a:stretch>
            <a:fillRect/>
          </a:stretch>
        </p:blipFill>
        <p:spPr bwMode="auto">
          <a:xfrm>
            <a:off x="5786446" y="3714752"/>
            <a:ext cx="1908604" cy="23148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sl-SI" b="1" dirty="0" smtClean="0"/>
          </a:p>
          <a:p>
            <a:r>
              <a:rPr lang="en-US" b="1" dirty="0" smtClean="0"/>
              <a:t>NK RUDAR</a:t>
            </a:r>
            <a:endParaRPr lang="sl-SI" b="1" dirty="0" smtClean="0"/>
          </a:p>
          <a:p>
            <a:r>
              <a:rPr lang="sl-SI" sz="1500" dirty="0" smtClean="0"/>
              <a:t>NK Rudar Velenje je nogometni klub iz Velenja, ki igra v 1. slovenski nogometni ligi. Klub je bil ustanovljen leta 1948. Domače tekme igra na stadionu ob jezeru, kateri sprejme 2500 gledalcev.</a:t>
            </a:r>
          </a:p>
          <a:p>
            <a:endParaRPr lang="en-US" b="1" dirty="0" smtClean="0"/>
          </a:p>
          <a:p>
            <a:r>
              <a:rPr lang="en-US" b="1" dirty="0" smtClean="0"/>
              <a:t>MUZEJ PREMOGOVNIŠTVA SLOVENIJE</a:t>
            </a:r>
          </a:p>
          <a:p>
            <a:r>
              <a:rPr lang="sl-SI" sz="1500" dirty="0" smtClean="0"/>
              <a:t>Postavljen je v resnično rudarsko okolje nekdanje jame Škale, v rudarske rove 180 metrov pod zemeljsko površino, na eni izmed najdebelejših plasti premoga na svetu. Obiskovalci se v podzemlje spustijo z več kot 120 let starim rudniškim dvigalom in v poldrugi uri dolgem programu raziščejo okoli tri kilometre podzemnih poti.</a:t>
            </a:r>
            <a:endParaRPr lang="sl-SI" sz="1500" dirty="0"/>
          </a:p>
        </p:txBody>
      </p:sp>
      <p:sp>
        <p:nvSpPr>
          <p:cNvPr id="3" name="Title 2"/>
          <p:cNvSpPr>
            <a:spLocks noGrp="1"/>
          </p:cNvSpPr>
          <p:nvPr>
            <p:ph type="title"/>
          </p:nvPr>
        </p:nvSpPr>
        <p:spPr/>
        <p:txBody>
          <a:bodyPr>
            <a:normAutofit fontScale="90000"/>
          </a:bodyPr>
          <a:lstStyle/>
          <a:p>
            <a:pPr algn="ctr"/>
            <a:r>
              <a:rPr lang="sl-SI" dirty="0" smtClean="0"/>
              <a:t>PREMOGOVNIK V ŠPORTU IN KULTURI</a:t>
            </a:r>
            <a:endParaRPr lang="sl-SI"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l-SI" sz="2400" dirty="0" smtClean="0"/>
              <a:t>Premogovnik Velenje je družbeno odgovorno podjetje</a:t>
            </a:r>
          </a:p>
          <a:p>
            <a:r>
              <a:rPr lang="sl-SI" sz="2400" dirty="0" smtClean="0"/>
              <a:t>Svojim zaposlenim nudi dobro zaposlitev ter varno delo</a:t>
            </a:r>
          </a:p>
          <a:p>
            <a:r>
              <a:rPr lang="sl-SI" sz="2400" dirty="0" smtClean="0"/>
              <a:t>Ima skrb za urejenje nastale škode,ki jo povzroči z odkopavanjem premoga</a:t>
            </a:r>
          </a:p>
          <a:p>
            <a:r>
              <a:rPr lang="sl-SI" sz="2400" dirty="0" smtClean="0"/>
              <a:t>Spodbuja razvoj šaleške doline</a:t>
            </a:r>
          </a:p>
          <a:p>
            <a:r>
              <a:rPr lang="sl-SI" sz="2400" dirty="0" smtClean="0"/>
              <a:t>Sponzorira veliko društev</a:t>
            </a:r>
          </a:p>
          <a:p>
            <a:r>
              <a:rPr lang="sl-SI" sz="2400" dirty="0" smtClean="0"/>
              <a:t>Oraganizira različne kulturne in športne prireditve</a:t>
            </a:r>
          </a:p>
          <a:p>
            <a:endParaRPr lang="sl-SI" sz="2400" dirty="0" smtClean="0"/>
          </a:p>
          <a:p>
            <a:pPr marL="109728" indent="0">
              <a:buNone/>
            </a:pPr>
            <a:endParaRPr lang="sl-SI" dirty="0"/>
          </a:p>
        </p:txBody>
      </p:sp>
      <p:sp>
        <p:nvSpPr>
          <p:cNvPr id="3" name="Title 2"/>
          <p:cNvSpPr>
            <a:spLocks noGrp="1"/>
          </p:cNvSpPr>
          <p:nvPr>
            <p:ph type="title"/>
          </p:nvPr>
        </p:nvSpPr>
        <p:spPr/>
        <p:txBody>
          <a:bodyPr/>
          <a:lstStyle/>
          <a:p>
            <a:pPr algn="ctr"/>
            <a:r>
              <a:rPr lang="sl-SI" dirty="0" smtClean="0"/>
              <a:t>POVZETEK</a:t>
            </a:r>
            <a:endParaRPr lang="sl-SI" dirty="0"/>
          </a:p>
        </p:txBody>
      </p:sp>
    </p:spTree>
    <p:extLst>
      <p:ext uri="{BB962C8B-B14F-4D97-AF65-F5344CB8AC3E}">
        <p14:creationId xmlns:p14="http://schemas.microsoft.com/office/powerpoint/2010/main" xmlns="" val="2086259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l-SI" sz="2800" dirty="0" smtClean="0"/>
              <a:t>HVALA,da ste prisluhnili moji predstavitvi raziskovalne naloge.</a:t>
            </a:r>
            <a:endParaRPr lang="sl-SI" sz="2800" dirty="0"/>
          </a:p>
        </p:txBody>
      </p:sp>
      <p:sp>
        <p:nvSpPr>
          <p:cNvPr id="3" name="Subtitle 2"/>
          <p:cNvSpPr>
            <a:spLocks noGrp="1"/>
          </p:cNvSpPr>
          <p:nvPr>
            <p:ph type="subTitle" idx="1"/>
          </p:nvPr>
        </p:nvSpPr>
        <p:spPr/>
        <p:txBody>
          <a:bodyPr/>
          <a:lstStyle/>
          <a:p>
            <a:endParaRPr lang="sl-S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normAutofit fontScale="92500" lnSpcReduction="10000"/>
          </a:bodyPr>
          <a:lstStyle/>
          <a:p>
            <a:pPr hangingPunct="0">
              <a:buNone/>
            </a:pPr>
            <a:r>
              <a:rPr lang="sl-SI" b="1" dirty="0" smtClean="0"/>
              <a:t> </a:t>
            </a:r>
            <a:endParaRPr lang="en-US" dirty="0" smtClean="0"/>
          </a:p>
          <a:p>
            <a:pPr hangingPunct="0"/>
            <a:r>
              <a:rPr lang="sl-SI" sz="1500" dirty="0" smtClean="0"/>
              <a:t>Družbena odgovornost pomeni dosegati celostno dolgoročen uspeh s prepletajočim se analiziranjem ekoloških, gospodarskih in človeških vidikov v </a:t>
            </a:r>
            <a:r>
              <a:rPr lang="sl-SI" sz="1500" dirty="0" err="1" smtClean="0"/>
              <a:t>managementu</a:t>
            </a:r>
            <a:r>
              <a:rPr lang="sl-SI" sz="1500" dirty="0" smtClean="0"/>
              <a:t> podjetja ter zasidrati te vidike na vseh ravneh podjetja. </a:t>
            </a:r>
          </a:p>
          <a:p>
            <a:pPr hangingPunct="0"/>
            <a:endParaRPr lang="sl-SI" sz="1500" dirty="0" smtClean="0"/>
          </a:p>
          <a:p>
            <a:pPr hangingPunct="0"/>
            <a:r>
              <a:rPr lang="sl-SI" sz="1500" dirty="0" smtClean="0"/>
              <a:t> Vključuje širok spekter področij:</a:t>
            </a:r>
            <a:endParaRPr lang="en-US" sz="1500" dirty="0" smtClean="0"/>
          </a:p>
          <a:p>
            <a:pPr marL="109728" indent="0" hangingPunct="0">
              <a:buNone/>
            </a:pPr>
            <a:r>
              <a:rPr lang="sl-SI" sz="1500" dirty="0" smtClean="0"/>
              <a:t> </a:t>
            </a:r>
            <a:endParaRPr lang="en-US" sz="1500" dirty="0" smtClean="0"/>
          </a:p>
          <a:p>
            <a:pPr lvl="0" hangingPunct="0"/>
            <a:r>
              <a:rPr lang="sl-SI" sz="1500" dirty="0" smtClean="0"/>
              <a:t>poslovanje na trgu,</a:t>
            </a:r>
            <a:endParaRPr lang="en-US" sz="1500" dirty="0" smtClean="0"/>
          </a:p>
          <a:p>
            <a:pPr lvl="0" hangingPunct="0"/>
            <a:r>
              <a:rPr lang="sl-SI" sz="1500" dirty="0" smtClean="0"/>
              <a:t>notranje okolje podjetja,</a:t>
            </a:r>
            <a:endParaRPr lang="en-US" sz="1500" dirty="0" smtClean="0"/>
          </a:p>
          <a:p>
            <a:pPr lvl="0" hangingPunct="0"/>
            <a:r>
              <a:rPr lang="sl-SI" sz="1500" dirty="0" smtClean="0"/>
              <a:t>skrb za pravice zaposlenih,</a:t>
            </a:r>
            <a:endParaRPr lang="en-US" sz="1500" dirty="0" smtClean="0"/>
          </a:p>
          <a:p>
            <a:pPr lvl="0" hangingPunct="0"/>
            <a:r>
              <a:rPr lang="sl-SI" sz="1500" dirty="0" smtClean="0"/>
              <a:t>skrb za okolje in</a:t>
            </a:r>
            <a:endParaRPr lang="en-US" sz="1500" dirty="0" smtClean="0"/>
          </a:p>
          <a:p>
            <a:pPr lvl="0" hangingPunct="0"/>
            <a:r>
              <a:rPr lang="sl-SI" sz="1500" dirty="0" smtClean="0"/>
              <a:t>skrb za širšo skupnost. </a:t>
            </a:r>
            <a:endParaRPr lang="en-US" sz="1500" dirty="0" smtClean="0"/>
          </a:p>
          <a:p>
            <a:pPr marL="109728" indent="0" hangingPunct="0">
              <a:buNone/>
            </a:pPr>
            <a:r>
              <a:rPr lang="sl-SI" sz="1500" dirty="0" smtClean="0"/>
              <a:t> </a:t>
            </a:r>
            <a:endParaRPr lang="en-US" sz="1500" dirty="0" smtClean="0"/>
          </a:p>
          <a:p>
            <a:pPr hangingPunct="0"/>
            <a:endParaRPr lang="en-US" dirty="0" smtClean="0"/>
          </a:p>
          <a:p>
            <a:pPr marL="109728" indent="0">
              <a:buNone/>
            </a:pPr>
            <a:r>
              <a:rPr lang="sl-SI" dirty="0" smtClean="0"/>
              <a:t/>
            </a:r>
            <a:br>
              <a:rPr lang="sl-SI" dirty="0" smtClean="0"/>
            </a:br>
            <a:endParaRPr lang="sl-SI" dirty="0"/>
          </a:p>
        </p:txBody>
      </p:sp>
      <p:sp>
        <p:nvSpPr>
          <p:cNvPr id="3" name="Title 2"/>
          <p:cNvSpPr>
            <a:spLocks noGrp="1"/>
          </p:cNvSpPr>
          <p:nvPr>
            <p:ph type="title"/>
          </p:nvPr>
        </p:nvSpPr>
        <p:spPr/>
        <p:txBody>
          <a:bodyPr>
            <a:normAutofit fontScale="90000"/>
          </a:bodyPr>
          <a:lstStyle/>
          <a:p>
            <a:pPr algn="ctr"/>
            <a:r>
              <a:rPr lang="sl-SI" dirty="0" smtClean="0"/>
              <a:t/>
            </a:r>
            <a:br>
              <a:rPr lang="sl-SI" dirty="0" smtClean="0"/>
            </a:br>
            <a:r>
              <a:rPr lang="en-US" dirty="0" smtClean="0"/>
              <a:t>DRUŽBENA ODGOVORNOST</a:t>
            </a:r>
            <a:br>
              <a:rPr lang="en-US" dirty="0" smtClean="0"/>
            </a:br>
            <a:endParaRPr lang="sl-S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l-SI" sz="1400" dirty="0" smtClean="0"/>
              <a:t>Premogovnik sistematično gradi odnose z lokalno skupnostjo. Zavedajo se, da s svojo dejavnostjo močno posegajo v lokalno okolje, da so Šaleški dolini veliko vzeli, pa tudi veliko dali. </a:t>
            </a:r>
            <a:endParaRPr lang="sl-SI" sz="1400" dirty="0"/>
          </a:p>
          <a:p>
            <a:pPr marL="109728" indent="0">
              <a:buNone/>
            </a:pPr>
            <a:r>
              <a:rPr lang="sl-SI" sz="1400" dirty="0" smtClean="0"/>
              <a:t>Zgradili so:</a:t>
            </a:r>
          </a:p>
          <a:p>
            <a:r>
              <a:rPr lang="sl-SI" sz="1400" dirty="0" smtClean="0"/>
              <a:t>Turistično rekreacijski center</a:t>
            </a:r>
          </a:p>
          <a:p>
            <a:r>
              <a:rPr lang="sl-SI" sz="1400" dirty="0" smtClean="0"/>
              <a:t>Mestni stadion</a:t>
            </a:r>
          </a:p>
          <a:p>
            <a:r>
              <a:rPr lang="sl-SI" sz="1400" dirty="0" smtClean="0"/>
              <a:t>Teniška igrišča</a:t>
            </a:r>
          </a:p>
          <a:p>
            <a:r>
              <a:rPr lang="sl-SI" sz="1400" dirty="0" smtClean="0"/>
              <a:t>Pohodne in kolesarske poti</a:t>
            </a:r>
          </a:p>
          <a:p>
            <a:r>
              <a:rPr lang="sl-SI" sz="1400" dirty="0" smtClean="0"/>
              <a:t>Premogovnik prav tako podpira veliko raznolikih prireditev ter projektov.</a:t>
            </a:r>
          </a:p>
          <a:p>
            <a:pPr marL="109728" indent="0">
              <a:buNone/>
            </a:pPr>
            <a:endParaRPr lang="sl-SI" sz="1400" dirty="0"/>
          </a:p>
        </p:txBody>
      </p:sp>
      <p:sp>
        <p:nvSpPr>
          <p:cNvPr id="3" name="Title 2"/>
          <p:cNvSpPr>
            <a:spLocks noGrp="1"/>
          </p:cNvSpPr>
          <p:nvPr>
            <p:ph type="title"/>
          </p:nvPr>
        </p:nvSpPr>
        <p:spPr/>
        <p:txBody>
          <a:bodyPr>
            <a:normAutofit fontScale="90000"/>
          </a:bodyPr>
          <a:lstStyle/>
          <a:p>
            <a:pPr algn="ctr"/>
            <a:r>
              <a:rPr lang="en-US" dirty="0" smtClean="0"/>
              <a:t>ODNOSI Z LOKALNO SKUPNOSTJO</a:t>
            </a:r>
            <a:br>
              <a:rPr lang="en-US" dirty="0" smtClean="0"/>
            </a:br>
            <a:endParaRPr lang="sl-SI" dirty="0"/>
          </a:p>
        </p:txBody>
      </p:sp>
      <p:pic>
        <p:nvPicPr>
          <p:cNvPr id="4" name="Slika 8" descr="untitled"/>
          <p:cNvPicPr/>
          <p:nvPr/>
        </p:nvPicPr>
        <p:blipFill>
          <a:blip r:embed="rId2" cstate="print"/>
          <a:srcRect/>
          <a:stretch>
            <a:fillRect/>
          </a:stretch>
        </p:blipFill>
        <p:spPr bwMode="auto">
          <a:xfrm>
            <a:off x="2968554" y="3968891"/>
            <a:ext cx="3240360" cy="2514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l-SI" sz="1400" dirty="0"/>
              <a:t>V lokalnem okolju so pomemben delodajalec. Leta 2009 je družba PV Invest dokončala  Center starejših Zimzelen v Topolšici in zagotovila </a:t>
            </a:r>
            <a:r>
              <a:rPr lang="sl-SI" sz="1400" dirty="0" smtClean="0"/>
              <a:t>70 </a:t>
            </a:r>
            <a:r>
              <a:rPr lang="sl-SI" sz="1400" dirty="0"/>
              <a:t>novih delovnih mest.</a:t>
            </a:r>
          </a:p>
          <a:p>
            <a:endParaRPr lang="sl-SI" dirty="0"/>
          </a:p>
        </p:txBody>
      </p:sp>
      <p:sp>
        <p:nvSpPr>
          <p:cNvPr id="3" name="Title 2"/>
          <p:cNvSpPr>
            <a:spLocks noGrp="1"/>
          </p:cNvSpPr>
          <p:nvPr>
            <p:ph type="title"/>
          </p:nvPr>
        </p:nvSpPr>
        <p:spPr/>
        <p:txBody>
          <a:bodyPr/>
          <a:lstStyle/>
          <a:p>
            <a:pPr algn="ctr"/>
            <a:r>
              <a:rPr lang="sl-SI" dirty="0" smtClean="0"/>
              <a:t>ZIMZELEN</a:t>
            </a:r>
            <a:endParaRPr lang="sl-SI" dirty="0"/>
          </a:p>
        </p:txBody>
      </p:sp>
      <p:pic>
        <p:nvPicPr>
          <p:cNvPr id="4" name="Picture 1"/>
          <p:cNvPicPr>
            <a:picLocks noChangeAspect="1" noChangeArrowheads="1"/>
          </p:cNvPicPr>
          <p:nvPr/>
        </p:nvPicPr>
        <p:blipFill>
          <a:blip r:embed="rId2" cstate="print"/>
          <a:srcRect/>
          <a:stretch>
            <a:fillRect/>
          </a:stretch>
        </p:blipFill>
        <p:spPr bwMode="auto">
          <a:xfrm>
            <a:off x="2339752" y="2636912"/>
            <a:ext cx="4176464" cy="3126704"/>
          </a:xfrm>
          <a:prstGeom prst="rect">
            <a:avLst/>
          </a:prstGeom>
          <a:noFill/>
          <a:ln w="9525">
            <a:noFill/>
            <a:miter lim="800000"/>
            <a:headEnd/>
            <a:tailEnd/>
          </a:ln>
          <a:effectLst/>
        </p:spPr>
      </p:pic>
    </p:spTree>
    <p:extLst>
      <p:ext uri="{BB962C8B-B14F-4D97-AF65-F5344CB8AC3E}">
        <p14:creationId xmlns:p14="http://schemas.microsoft.com/office/powerpoint/2010/main" xmlns="" val="71178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sl-SI" sz="1400" dirty="0" smtClean="0"/>
              <a:t>V zadnjih letih so v Šaleški dolini povezali to, kar je vsaj na prvi videz nezdružljivo. V industrijskem okolju na </a:t>
            </a:r>
            <a:r>
              <a:rPr lang="sl-SI" sz="1400" dirty="0" err="1" smtClean="0"/>
              <a:t>rekultiviranih</a:t>
            </a:r>
            <a:r>
              <a:rPr lang="sl-SI" sz="1400" dirty="0" smtClean="0"/>
              <a:t> površinah ustvarjajo zametke turistične dejavnosti. Za to je bilo treba sanirati okolje do te mere, da so velenjska jezera čista in urejena. Premogovnik je svojo odgovornost do okolja zapisal tudi v strateških smernicah svojega dolgoročnega razvoja. Z aktivno politiko zaposlovanja, usklajenimi razvojnimi projekti na področju energetike in gospodarstva ter z vlaganji v razvoj kulturnega, družbenega življenja in lokalne infrastrukture je premogovnik pripomogel, da se je Velenje uvrstilo na seznam gospodarsko uspešnih in perspektivnih občin.</a:t>
            </a:r>
          </a:p>
          <a:p>
            <a:pPr marL="109728" indent="0">
              <a:buNone/>
            </a:pPr>
            <a:r>
              <a:rPr lang="sl-SI" sz="1400" dirty="0" smtClean="0"/>
              <a:t/>
            </a:r>
            <a:br>
              <a:rPr lang="sl-SI" sz="1400" dirty="0" smtClean="0"/>
            </a:br>
            <a:r>
              <a:rPr lang="sl-SI" sz="1400" dirty="0" smtClean="0"/>
              <a:t/>
            </a:r>
            <a:br>
              <a:rPr lang="sl-SI" sz="1400" dirty="0" smtClean="0"/>
            </a:br>
            <a:endParaRPr lang="sl-SI" sz="1400" dirty="0"/>
          </a:p>
        </p:txBody>
      </p:sp>
      <p:sp>
        <p:nvSpPr>
          <p:cNvPr id="3" name="Title 2"/>
          <p:cNvSpPr>
            <a:spLocks noGrp="1"/>
          </p:cNvSpPr>
          <p:nvPr>
            <p:ph type="title"/>
          </p:nvPr>
        </p:nvSpPr>
        <p:spPr/>
        <p:txBody>
          <a:bodyPr>
            <a:normAutofit fontScale="90000"/>
          </a:bodyPr>
          <a:lstStyle/>
          <a:p>
            <a:pPr algn="ctr"/>
            <a:r>
              <a:rPr lang="sl-SI" dirty="0" smtClean="0"/>
              <a:t/>
            </a:r>
            <a:br>
              <a:rPr lang="sl-SI" dirty="0" smtClean="0"/>
            </a:br>
            <a:r>
              <a:rPr lang="en-US" dirty="0" smtClean="0"/>
              <a:t>POVEZOVANJE INDUSTRIJE IN TURIZMA</a:t>
            </a:r>
            <a:br>
              <a:rPr lang="en-US" dirty="0" smtClean="0"/>
            </a:br>
            <a:endParaRPr lang="sl-SI" dirty="0"/>
          </a:p>
        </p:txBody>
      </p:sp>
      <p:pic>
        <p:nvPicPr>
          <p:cNvPr id="4" name="Slika 5"/>
          <p:cNvPicPr/>
          <p:nvPr/>
        </p:nvPicPr>
        <p:blipFill>
          <a:blip r:embed="rId2" cstate="print"/>
          <a:srcRect/>
          <a:stretch>
            <a:fillRect/>
          </a:stretch>
        </p:blipFill>
        <p:spPr bwMode="auto">
          <a:xfrm>
            <a:off x="1142976" y="3500438"/>
            <a:ext cx="3071834" cy="2714644"/>
          </a:xfrm>
          <a:prstGeom prst="rect">
            <a:avLst/>
          </a:prstGeom>
          <a:noFill/>
        </p:spPr>
      </p:pic>
      <p:pic>
        <p:nvPicPr>
          <p:cNvPr id="5" name="Slika 9"/>
          <p:cNvPicPr/>
          <p:nvPr/>
        </p:nvPicPr>
        <p:blipFill>
          <a:blip r:embed="rId3" cstate="print"/>
          <a:srcRect/>
          <a:stretch>
            <a:fillRect/>
          </a:stretch>
        </p:blipFill>
        <p:spPr bwMode="auto">
          <a:xfrm>
            <a:off x="4929190" y="3429000"/>
            <a:ext cx="3067051" cy="2409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sl-SI" sz="1400" b="1" dirty="0" smtClean="0"/>
          </a:p>
          <a:p>
            <a:pPr marL="109728" indent="0" algn="ctr">
              <a:buNone/>
            </a:pPr>
            <a:r>
              <a:rPr lang="sl-SI" sz="2800" b="1" dirty="0" smtClean="0"/>
              <a:t>STAROST ANKETIRANCEV</a:t>
            </a:r>
          </a:p>
          <a:p>
            <a:pPr algn="ctr"/>
            <a:endParaRPr lang="sl-SI" sz="1400" b="1" dirty="0" smtClean="0"/>
          </a:p>
          <a:p>
            <a:pPr algn="ctr"/>
            <a:r>
              <a:rPr lang="sl-SI" sz="1400" dirty="0" smtClean="0"/>
              <a:t>V anketi je sodelovalo 100 anketirancev, ti so bili v povprečju stari med 21 in 60 let.</a:t>
            </a:r>
            <a:endParaRPr lang="en-US" sz="1400" dirty="0" smtClean="0"/>
          </a:p>
          <a:p>
            <a:pPr algn="ctr"/>
            <a:endParaRPr lang="sl-SI" sz="1400" b="1" dirty="0" smtClean="0"/>
          </a:p>
          <a:p>
            <a:pPr algn="ctr"/>
            <a:endParaRPr lang="sl-SI" dirty="0"/>
          </a:p>
        </p:txBody>
      </p:sp>
      <p:sp>
        <p:nvSpPr>
          <p:cNvPr id="3" name="Title 2"/>
          <p:cNvSpPr>
            <a:spLocks noGrp="1"/>
          </p:cNvSpPr>
          <p:nvPr>
            <p:ph type="title"/>
          </p:nvPr>
        </p:nvSpPr>
        <p:spPr/>
        <p:txBody>
          <a:bodyPr/>
          <a:lstStyle/>
          <a:p>
            <a:r>
              <a:rPr lang="sl-SI" dirty="0" smtClean="0"/>
              <a:t>PREGLED OPRAVLJENE ANKETE</a:t>
            </a:r>
            <a:endParaRPr lang="sl-SI" dirty="0"/>
          </a:p>
        </p:txBody>
      </p:sp>
      <p:graphicFrame>
        <p:nvGraphicFramePr>
          <p:cNvPr id="4" name="Predmet 12"/>
          <p:cNvGraphicFramePr/>
          <p:nvPr/>
        </p:nvGraphicFramePr>
        <p:xfrm>
          <a:off x="2143108" y="2214554"/>
          <a:ext cx="4695825" cy="3343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ctr"/>
            <a:r>
              <a:rPr lang="sl-SI" sz="1400" dirty="0" smtClean="0"/>
              <a:t>Glede na spol je sodelovalo 37 pripadnic ženskega spola in 63 pripadnikov moškega spola.</a:t>
            </a:r>
            <a:endParaRPr lang="en-US" sz="1400" dirty="0" smtClean="0"/>
          </a:p>
          <a:p>
            <a:pPr algn="ctr"/>
            <a:endParaRPr lang="sl-SI" sz="1400" dirty="0" smtClean="0"/>
          </a:p>
          <a:p>
            <a:pPr algn="ctr"/>
            <a:endParaRPr lang="sl-SI" dirty="0"/>
          </a:p>
        </p:txBody>
      </p:sp>
      <p:sp>
        <p:nvSpPr>
          <p:cNvPr id="3" name="Title 2"/>
          <p:cNvSpPr>
            <a:spLocks noGrp="1"/>
          </p:cNvSpPr>
          <p:nvPr>
            <p:ph type="title"/>
          </p:nvPr>
        </p:nvSpPr>
        <p:spPr/>
        <p:txBody>
          <a:bodyPr>
            <a:normAutofit fontScale="90000"/>
          </a:bodyPr>
          <a:lstStyle/>
          <a:p>
            <a:pPr algn="ctr"/>
            <a:r>
              <a:rPr lang="sl-SI" sz="3100" smtClean="0"/>
              <a:t>SPOL  </a:t>
            </a:r>
            <a:r>
              <a:rPr lang="sl-SI" sz="3100" dirty="0" smtClean="0"/>
              <a:t>ANKETIRANCEV</a:t>
            </a:r>
            <a:r>
              <a:rPr lang="sl-SI" sz="4400" dirty="0" smtClean="0"/>
              <a:t/>
            </a:r>
            <a:br>
              <a:rPr lang="sl-SI" sz="4400" dirty="0" smtClean="0"/>
            </a:br>
            <a:endParaRPr lang="sl-SI" dirty="0"/>
          </a:p>
        </p:txBody>
      </p:sp>
      <p:graphicFrame>
        <p:nvGraphicFramePr>
          <p:cNvPr id="4" name="Predmet 13"/>
          <p:cNvGraphicFramePr/>
          <p:nvPr/>
        </p:nvGraphicFramePr>
        <p:xfrm>
          <a:off x="2143108" y="2285992"/>
          <a:ext cx="5338786" cy="3581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sl-SI" dirty="0" smtClean="0"/>
              <a:t>ASOCIACIJE OB NAZIVU PREMOGOVNIK VELENJE</a:t>
            </a:r>
            <a:endParaRPr lang="sl-SI" dirty="0"/>
          </a:p>
        </p:txBody>
      </p:sp>
      <p:graphicFrame>
        <p:nvGraphicFramePr>
          <p:cNvPr id="4" name="Predmet 1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sl-SI" dirty="0" smtClean="0"/>
              <a:t>ALI JE PREMOGOVNIK DRUŽBENO ODGOVORNO PODJETJE</a:t>
            </a:r>
            <a:endParaRPr lang="sl-SI" dirty="0"/>
          </a:p>
        </p:txBody>
      </p:sp>
      <p:graphicFrame>
        <p:nvGraphicFramePr>
          <p:cNvPr id="4" name="Predmet 15"/>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464646"/>
      </a:dk2>
      <a:lt2>
        <a:srgbClr val="DEF5FA"/>
      </a:lt2>
      <a:accent1>
        <a:srgbClr val="FF0000"/>
      </a:accent1>
      <a:accent2>
        <a:srgbClr val="FF0000"/>
      </a:accent2>
      <a:accent3>
        <a:srgbClr val="FF0000"/>
      </a:accent3>
      <a:accent4>
        <a:srgbClr val="000000"/>
      </a:accent4>
      <a:accent5>
        <a:srgbClr val="000000"/>
      </a:accent5>
      <a:accent6>
        <a:srgbClr val="000000"/>
      </a:accent6>
      <a:hlink>
        <a:srgbClr val="FFFF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451</TotalTime>
  <Words>861</Words>
  <Application>Microsoft Office PowerPoint</Application>
  <PresentationFormat>Diaprojekcija na zaslonu (4:3)</PresentationFormat>
  <Paragraphs>114</Paragraphs>
  <Slides>19</Slides>
  <Notes>0</Notes>
  <HiddenSlides>0</HiddenSlides>
  <MMClips>0</MMClips>
  <ScaleCrop>false</ScaleCrop>
  <HeadingPairs>
    <vt:vector size="4" baseType="variant">
      <vt:variant>
        <vt:lpstr>Tema</vt:lpstr>
      </vt:variant>
      <vt:variant>
        <vt:i4>1</vt:i4>
      </vt:variant>
      <vt:variant>
        <vt:lpstr>Naslovi diapozitivov</vt:lpstr>
      </vt:variant>
      <vt:variant>
        <vt:i4>19</vt:i4>
      </vt:variant>
    </vt:vector>
  </HeadingPairs>
  <TitlesOfParts>
    <vt:vector size="20" baseType="lpstr">
      <vt:lpstr>Concourse</vt:lpstr>
      <vt:lpstr>DRUŽBENA ODGOVORNOST PREMOGOVNIKA VELENJE</vt:lpstr>
      <vt:lpstr> DRUŽBENA ODGOVORNOST </vt:lpstr>
      <vt:lpstr>ODNOSI Z LOKALNO SKUPNOSTJO </vt:lpstr>
      <vt:lpstr>ZIMZELEN</vt:lpstr>
      <vt:lpstr> POVEZOVANJE INDUSTRIJE IN TURIZMA </vt:lpstr>
      <vt:lpstr>PREGLED OPRAVLJENE ANKETE</vt:lpstr>
      <vt:lpstr>SPOL  ANKETIRANCEV </vt:lpstr>
      <vt:lpstr>ASOCIACIJE OB NAZIVU PREMOGOVNIK VELENJE</vt:lpstr>
      <vt:lpstr>ALI JE PREMOGOVNIK DRUŽBENO ODGOVORNO PODJETJE</vt:lpstr>
      <vt:lpstr>Diapozitiv 10</vt:lpstr>
      <vt:lpstr>ODNOSI PREMOGOVNIKA Z LOKALNO SKUPNOSTJO</vt:lpstr>
      <vt:lpstr>ODGOVOREN ODNOS DO OKOLJA</vt:lpstr>
      <vt:lpstr>OBVEŠČANJE JAVNOSTI</vt:lpstr>
      <vt:lpstr>PREMOGOVNIK V MEDIJIH</vt:lpstr>
      <vt:lpstr>Ključna gesla </vt:lpstr>
      <vt:lpstr> NAJODMEVNEJŠI DOGODKI,KI JIH ORGANIZIRA PREMOGOVNIK VELENJE</vt:lpstr>
      <vt:lpstr>PREMOGOVNIK V ŠPORTU IN KULTURI</vt:lpstr>
      <vt:lpstr>POVZETEK</vt:lpstr>
      <vt:lpstr>HVALA,da ste prisluhnili moji predstavitvi raziskovalne naloge.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DRUŽBENA ODGOVORNOST PREMOGOVNIKA VELENJE</dc:title>
  <dc:creator>klemen</dc:creator>
  <cp:lastModifiedBy>Potrc Boris</cp:lastModifiedBy>
  <cp:revision>32</cp:revision>
  <dcterms:created xsi:type="dcterms:W3CDTF">2010-06-10T14:09:56Z</dcterms:created>
  <dcterms:modified xsi:type="dcterms:W3CDTF">2010-12-15T08:34:52Z</dcterms:modified>
</cp:coreProperties>
</file>